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9" r:id="rId4"/>
    <p:sldId id="267" r:id="rId5"/>
    <p:sldId id="271" r:id="rId6"/>
    <p:sldId id="283" r:id="rId7"/>
    <p:sldId id="278" r:id="rId8"/>
    <p:sldId id="279" r:id="rId9"/>
    <p:sldId id="282" r:id="rId10"/>
    <p:sldId id="281" r:id="rId11"/>
    <p:sldId id="260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5" autoAdjust="0"/>
  </p:normalViewPr>
  <p:slideViewPr>
    <p:cSldViewPr>
      <p:cViewPr>
        <p:scale>
          <a:sx n="63" d="100"/>
          <a:sy n="63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14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centy\AppData\Local\Microsoft\Windows\Temporary%20Internet%20Files\Content.Outlook\2YQ3C5VK\sprzeda&#380;%20ECD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'wyniki finansowe'!$A$2</c:f>
              <c:strCache>
                <c:ptCount val="1"/>
                <c:pt idx="0">
                  <c:v>Sprzedaż wykonana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finansowe'!$B$2:$F$2</c:f>
            </c:numRef>
          </c:val>
        </c:ser>
        <c:ser>
          <c:idx val="1"/>
          <c:order val="1"/>
          <c:tx>
            <c:strRef>
              <c:f>'wyniki finansowe'!$A$3</c:f>
              <c:strCache>
                <c:ptCount val="1"/>
                <c:pt idx="0">
                  <c:v>Koszty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finansowe'!$B$3:$F$3</c:f>
            </c:numRef>
          </c:val>
        </c:ser>
        <c:ser>
          <c:idx val="2"/>
          <c:order val="2"/>
          <c:tx>
            <c:strRef>
              <c:f>'wyniki finansowe'!$A$4</c:f>
              <c:strCache>
                <c:ptCount val="1"/>
                <c:pt idx="0">
                  <c:v>Wynik finansowy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finansowe'!$B$4:$F$4</c:f>
            </c:numRef>
          </c:val>
        </c:ser>
        <c:ser>
          <c:idx val="3"/>
          <c:order val="3"/>
          <c:tx>
            <c:strRef>
              <c:f>'wyniki finansowe'!$A$5</c:f>
              <c:strCache>
                <c:ptCount val="1"/>
                <c:pt idx="0">
                  <c:v>Rentowność</c:v>
                </c:pt>
              </c:strCache>
            </c:strRef>
          </c:tx>
          <c:invertIfNegative val="0"/>
          <c:cat>
            <c:numRef>
              <c:f>'wyniki finansowe'!$B$1:$F$1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'wyniki finansowe'!$B$5:$F$5</c:f>
              <c:numCache>
                <c:formatCode>0.00%</c:formatCode>
                <c:ptCount val="3"/>
                <c:pt idx="0">
                  <c:v>8.57628564203992E-2</c:v>
                </c:pt>
                <c:pt idx="1">
                  <c:v>0.11329304900757953</c:v>
                </c:pt>
                <c:pt idx="2">
                  <c:v>0.25800294376260624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66080"/>
        <c:axId val="27567616"/>
        <c:axId val="0"/>
      </c:bar3DChart>
      <c:catAx>
        <c:axId val="275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aseline="0"/>
            </a:pPr>
            <a:endParaRPr lang="pl-PL"/>
          </a:p>
        </c:txPr>
        <c:crossAx val="27567616"/>
        <c:crosses val="autoZero"/>
        <c:auto val="1"/>
        <c:lblAlgn val="ctr"/>
        <c:lblOffset val="100"/>
        <c:noMultiLvlLbl val="0"/>
      </c:catAx>
      <c:valAx>
        <c:axId val="275676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pl-PL"/>
          </a:p>
        </c:txPr>
        <c:crossAx val="2756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CA94-C31F-4D5E-B6BD-515A973649E0}" type="datetimeFigureOut">
              <a:rPr lang="pl-PL" smtClean="0"/>
              <a:pPr/>
              <a:t>2014-06-13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0A398-F1F6-43AE-BFEA-5090FCE1978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82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7772400" cy="1470025"/>
          </a:xfrm>
        </p:spPr>
        <p:txBody>
          <a:bodyPr>
            <a:normAutofit/>
          </a:bodyPr>
          <a:lstStyle>
            <a:lvl1pPr>
              <a:defRPr sz="4000" baseline="0">
                <a:latin typeface="Arial Black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3200772"/>
            <a:ext cx="5256584" cy="303654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29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946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3008313" cy="1522090"/>
          </a:xfrm>
        </p:spPr>
        <p:txBody>
          <a:bodyPr anchor="b"/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63888" y="260648"/>
            <a:ext cx="5111750" cy="5688633"/>
          </a:xfrm>
        </p:spPr>
        <p:txBody>
          <a:bodyPr/>
          <a:lstStyle>
            <a:lvl1pPr>
              <a:defRPr sz="3200" baseline="0">
                <a:solidFill>
                  <a:srgbClr val="00B0F0"/>
                </a:solidFill>
                <a:latin typeface="Arial Black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916833"/>
            <a:ext cx="3008313" cy="4032448"/>
          </a:xfrm>
        </p:spPr>
        <p:txBody>
          <a:bodyPr/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1A1793-17A8-4F96-8DA5-C82F295907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9579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77072"/>
          </a:xfr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77072"/>
          </a:xfrm>
        </p:spPr>
        <p:txBody>
          <a:bodyPr/>
          <a:lstStyle>
            <a:lvl1pPr>
              <a:defRPr sz="1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8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7544" y="2276872"/>
            <a:ext cx="4040188" cy="3702397"/>
          </a:xfr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55369" y="2276872"/>
            <a:ext cx="4041775" cy="3702397"/>
          </a:xfrm>
        </p:spPr>
        <p:txBody>
          <a:bodyPr/>
          <a:lstStyle>
            <a:lvl1pPr>
              <a:defRPr sz="18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12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37385"/>
            <a:ext cx="8229600" cy="4139887"/>
          </a:xfrm>
        </p:spPr>
        <p:txBody>
          <a:bodyPr/>
          <a:lstStyle>
            <a:lvl1pPr marL="0" indent="0">
              <a:buNone/>
              <a:defRPr baseline="0"/>
            </a:lvl1pPr>
            <a:lvl2pPr>
              <a:defRPr sz="1600" baseline="0">
                <a:latin typeface="Arial" pitchFamily="34" charset="0"/>
              </a:defRPr>
            </a:lvl2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0"/>
            <a:endParaRPr lang="pl-PL" dirty="0" smtClean="0"/>
          </a:p>
          <a:p>
            <a:pPr lvl="1"/>
            <a:r>
              <a:rPr lang="pl-PL" dirty="0" smtClean="0"/>
              <a:t>Drugi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35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425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008313" cy="1306066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88640"/>
            <a:ext cx="5111750" cy="568863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aseline="0">
                <a:solidFill>
                  <a:srgbClr val="00B0F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7544" y="1700808"/>
            <a:ext cx="3008313" cy="4209331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43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43608" y="612775"/>
            <a:ext cx="712879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BC3436-2714-4797-8C19-B2D482A870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068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tiff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3.tif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jacek.pulwarski\Pictures\shutterstock_111588482+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13" b="6695"/>
          <a:stretch/>
        </p:blipFill>
        <p:spPr bwMode="auto">
          <a:xfrm>
            <a:off x="4840795" y="3897341"/>
            <a:ext cx="4303205" cy="291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0" y="1110959"/>
            <a:ext cx="9144000" cy="5747041"/>
          </a:xfrm>
          <a:prstGeom prst="rect">
            <a:avLst/>
          </a:prstGeom>
          <a:solidFill>
            <a:srgbClr val="00B0F0">
              <a:alpha val="87000"/>
            </a:srgbClr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solidFill>
                  <a:schemeClr val="bg1"/>
                </a:solidFill>
              </a:rPr>
              <a:t>       </a:t>
            </a:r>
          </a:p>
          <a:p>
            <a:endParaRPr lang="pl-PL" sz="4000" dirty="0">
              <a:solidFill>
                <a:schemeClr val="bg1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79512" y="18448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1520" y="3501008"/>
            <a:ext cx="5050904" cy="2913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1876"/>
            <a:ext cx="1863794" cy="1019083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23528" y="1097891"/>
            <a:ext cx="8496944" cy="14401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385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 baseline="0">
          <a:solidFill>
            <a:schemeClr val="bg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b="16063"/>
          <a:stretch/>
        </p:blipFill>
        <p:spPr>
          <a:xfrm>
            <a:off x="179511" y="6110504"/>
            <a:ext cx="1893611" cy="680576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37385"/>
            <a:ext cx="8229600" cy="4139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>
          <a:xfrm>
            <a:off x="323528" y="6724160"/>
            <a:ext cx="8496944" cy="1338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 flipV="1">
            <a:off x="323528" y="6021288"/>
            <a:ext cx="8496944" cy="3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762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6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rgbClr val="00B0F0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ECDL Polska</a:t>
            </a:r>
            <a:br>
              <a:rPr lang="pl-PL" dirty="0" smtClean="0"/>
            </a:br>
            <a:r>
              <a:rPr lang="pl-PL" dirty="0" smtClean="0"/>
              <a:t>w okresie XI kadencji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14 czerwca 2014r.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Dr inż. Jacek Pulwarski</a:t>
            </a:r>
          </a:p>
          <a:p>
            <a:r>
              <a:rPr lang="pl-PL" dirty="0" smtClean="0"/>
              <a:t>Ogólnopolski Koordynator ECDL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24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91318" y="1412776"/>
            <a:ext cx="8495246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pl-PL" sz="7200" dirty="0" smtClean="0">
              <a:solidFill>
                <a:srgbClr val="00B0F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pl-PL" sz="6000" dirty="0" smtClean="0">
                <a:solidFill>
                  <a:srgbClr val="00B0F0"/>
                </a:solidFill>
                <a:latin typeface="Arial Black" pitchFamily="34" charset="0"/>
              </a:rPr>
              <a:t>Dziękuję za uwagę</a:t>
            </a:r>
            <a:endParaRPr lang="pl-PL" sz="6000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6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egzaminów ECDL Polska</a:t>
            </a:r>
            <a:br>
              <a:rPr lang="pl-PL" dirty="0" smtClean="0"/>
            </a:br>
            <a:r>
              <a:rPr lang="pl-PL" dirty="0" smtClean="0"/>
              <a:t>01.2011 – 05.2014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488832" cy="4680519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131840" y="1412776"/>
            <a:ext cx="302433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94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Rentowność ECDL Polska</a:t>
            </a:r>
            <a:br>
              <a:rPr lang="pl-PL" dirty="0" smtClean="0"/>
            </a:br>
            <a:r>
              <a:rPr lang="pl-PL" dirty="0" smtClean="0"/>
              <a:t>2011 - 2013</a:t>
            </a:r>
            <a:endParaRPr lang="pl-PL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609863"/>
              </p:ext>
            </p:extLst>
          </p:nvPr>
        </p:nvGraphicFramePr>
        <p:xfrm>
          <a:off x="457200" y="1736725"/>
          <a:ext cx="8229600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552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Ważna informacja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/>
              <a:t>Łącznie w latach 2011-2013 wynik finansowy ECDL </a:t>
            </a:r>
            <a:r>
              <a:rPr lang="pl-PL" dirty="0" smtClean="0"/>
              <a:t>w PTI osiągnął </a:t>
            </a:r>
            <a:r>
              <a:rPr lang="pl-PL" dirty="0"/>
              <a:t>ponad </a:t>
            </a:r>
            <a:endParaRPr lang="pl-PL" dirty="0" smtClean="0"/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sz="6600" b="1" dirty="0" smtClean="0">
                <a:solidFill>
                  <a:srgbClr val="FF0000"/>
                </a:solidFill>
              </a:rPr>
              <a:t>2 </a:t>
            </a:r>
            <a:r>
              <a:rPr lang="pl-PL" sz="6600" b="1" dirty="0">
                <a:solidFill>
                  <a:srgbClr val="FF0000"/>
                </a:solidFill>
              </a:rPr>
              <a:t>mln. 800 tys. zł.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5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 eECDL.pl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86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Rozpoznawalność ECDL w Polsce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9466" y="1340218"/>
            <a:ext cx="6665491" cy="1239922"/>
          </a:xfrm>
        </p:spPr>
        <p:txBody>
          <a:bodyPr/>
          <a:lstStyle/>
          <a:p>
            <a:pPr marL="0" indent="0"/>
            <a:endParaRPr lang="pl-PL" dirty="0"/>
          </a:p>
          <a:p>
            <a:pPr marL="300620" indent="-300620"/>
            <a:endParaRPr lang="pl-PL" dirty="0" smtClean="0"/>
          </a:p>
        </p:txBody>
      </p:sp>
      <p:sp>
        <p:nvSpPr>
          <p:cNvPr id="7" name="pole tekstowe 6"/>
          <p:cNvSpPr txBox="1"/>
          <p:nvPr/>
        </p:nvSpPr>
        <p:spPr>
          <a:xfrm>
            <a:off x="4325592" y="3037219"/>
            <a:ext cx="4818408" cy="146594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pl-PL" i="1" dirty="0" smtClean="0"/>
              <a:t>Podsekretarz Stanu w Ministerstwie Infrastruktury i Rozwoju </a:t>
            </a:r>
            <a:r>
              <a:rPr lang="pl-PL" b="1" i="1" dirty="0" smtClean="0"/>
              <a:t>Iwona Wendel </a:t>
            </a:r>
            <a:r>
              <a:rPr lang="pl-PL" i="1" dirty="0" smtClean="0"/>
              <a:t>prezentuje 150-tysięczną (w Polsce) Europejską Kartę Umiejętności Komputerowych, otrzymaną w 2013 roku. </a:t>
            </a:r>
          </a:p>
          <a:p>
            <a:endParaRPr lang="pl-PL" dirty="0"/>
          </a:p>
        </p:txBody>
      </p:sp>
      <p:pic>
        <p:nvPicPr>
          <p:cNvPr id="8" name="Symbol zastępczy zawartości 4" descr="ekuk_s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0701"/>
            <a:ext cx="3024336" cy="4547875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7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3988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Od 1 lipca 2012 r, PTI ma podpisaną z Fundacją ECDL pięcioletnią wyłączną umowę licencyjną jako Krajowy Operator ECDL w Polsce.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Audyt Fundacji ECDL w PTI odbył się w II połowie 2011 roku, w roku bieżącym planowany jest kolejny.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pl-PL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 </a:t>
            </a:r>
            <a:r>
              <a:rPr lang="pl-PL" sz="2400" b="1" dirty="0" smtClean="0">
                <a:solidFill>
                  <a:srgbClr val="C00000"/>
                </a:solidFill>
              </a:rPr>
              <a:t>I kwartale 2014 </a:t>
            </a:r>
            <a:r>
              <a:rPr lang="pl-PL" sz="2400" dirty="0" smtClean="0"/>
              <a:t>zajęliśmy </a:t>
            </a:r>
            <a:r>
              <a:rPr lang="pl-PL" sz="2400" b="1" dirty="0" smtClean="0">
                <a:solidFill>
                  <a:srgbClr val="C00000"/>
                </a:solidFill>
              </a:rPr>
              <a:t>3 miejsce na świecie </a:t>
            </a:r>
            <a:r>
              <a:rPr lang="pl-PL" sz="2400" dirty="0" smtClean="0"/>
              <a:t>pod względem ilości nowych rejestracji (po Włoszech i Wielkiej Brytanii).</a:t>
            </a:r>
          </a:p>
          <a:p>
            <a:pPr marL="285750" indent="-285750"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42252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3848" y="1737385"/>
            <a:ext cx="5482952" cy="4139887"/>
          </a:xfrm>
        </p:spPr>
        <p:txBody>
          <a:bodyPr>
            <a:normAutofit fontScale="92500"/>
          </a:bodyPr>
          <a:lstStyle/>
          <a:p>
            <a:r>
              <a:rPr lang="pl-PL" sz="2400" b="1" dirty="0" smtClean="0"/>
              <a:t>Wdrażanie Nowego ECDL </a:t>
            </a:r>
            <a:r>
              <a:rPr lang="pl-PL" sz="2400" dirty="0" smtClean="0"/>
              <a:t>w Polsce zostało uznane przez Fundację ECDL za dobrą praktykę, wartą naśladowania.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OK ECDL został poproszony o prezentację na ten temat </a:t>
            </a:r>
            <a:r>
              <a:rPr lang="pl-PL" sz="2400" b="1" dirty="0" smtClean="0"/>
              <a:t>na sesji plenarnej na Światowym Forum ECDL 2013</a:t>
            </a:r>
            <a:r>
              <a:rPr lang="pl-PL" sz="2400" dirty="0" smtClean="0"/>
              <a:t> w Londynie.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dirty="0" smtClean="0"/>
              <a:t>Polska współprowadziła </a:t>
            </a:r>
            <a:r>
              <a:rPr lang="pl-PL" sz="2400" b="1" dirty="0" smtClean="0"/>
              <a:t>sesję wymiany doświadczeń na Światowym Forum ECDL 2014 </a:t>
            </a:r>
            <a:br>
              <a:rPr lang="pl-PL" sz="2400" b="1" dirty="0" smtClean="0"/>
            </a:br>
            <a:r>
              <a:rPr lang="pl-PL" sz="2400" dirty="0" smtClean="0"/>
              <a:t>w Bukareszcie.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538552" cy="3387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87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Fundacja ECDL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37385"/>
            <a:ext cx="8363272" cy="4139887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/>
              <a:t>W uznaniu osiągnięć PTI w krzewieniu idei ECDL Fundacja ECDL postanowiła zorganizować </a:t>
            </a:r>
            <a:r>
              <a:rPr lang="pl-PL" sz="3200" b="1" dirty="0" smtClean="0"/>
              <a:t>Światowe Forum ECDL 2015 </a:t>
            </a:r>
            <a:r>
              <a:rPr lang="pl-PL" sz="3200" dirty="0" smtClean="0"/>
              <a:t>w… </a:t>
            </a:r>
          </a:p>
          <a:p>
            <a:pPr algn="ctr"/>
            <a:r>
              <a:rPr lang="pl-PL" sz="3200" b="1" dirty="0" smtClean="0">
                <a:solidFill>
                  <a:srgbClr val="FF0000"/>
                </a:solidFill>
              </a:rPr>
              <a:t>WARSZAWIE</a:t>
            </a:r>
            <a:endParaRPr lang="pl-P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4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DL_NOWY_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ECDL_NOWY_1</Template>
  <TotalTime>1768</TotalTime>
  <Words>210</Words>
  <Application>Microsoft Office PowerPoint</Application>
  <PresentationFormat>Pokaz na ekranie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ECDL_NOWY_1</vt:lpstr>
      <vt:lpstr>Projekt niestandardowy</vt:lpstr>
      <vt:lpstr> ECDL Polska w okresie XI kadencji</vt:lpstr>
      <vt:lpstr>Liczba egzaminów ECDL Polska 01.2011 – 05.2014</vt:lpstr>
      <vt:lpstr>Rentowność ECDL Polska 2011 - 2013</vt:lpstr>
      <vt:lpstr>Ważna informacja</vt:lpstr>
      <vt:lpstr>System eECDL.pl</vt:lpstr>
      <vt:lpstr>Rozpoznawalność ECDL w Polsce</vt:lpstr>
      <vt:lpstr>Fundacja ECDL</vt:lpstr>
      <vt:lpstr>Fundacja ECDL</vt:lpstr>
      <vt:lpstr>Fundacja ECDL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NOWY ECDL Spotkanie Koordynatorów</dc:title>
  <dc:creator>Jacek Pulwarski</dc:creator>
  <cp:lastModifiedBy>Jacek Pulwarski</cp:lastModifiedBy>
  <cp:revision>126</cp:revision>
  <dcterms:created xsi:type="dcterms:W3CDTF">2013-09-02T11:55:01Z</dcterms:created>
  <dcterms:modified xsi:type="dcterms:W3CDTF">2014-06-13T14:22:27Z</dcterms:modified>
</cp:coreProperties>
</file>