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79" r:id="rId4"/>
    <p:sldId id="295" r:id="rId5"/>
    <p:sldId id="298" r:id="rId6"/>
    <p:sldId id="291" r:id="rId7"/>
    <p:sldId id="296" r:id="rId8"/>
    <p:sldId id="270" r:id="rId9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595"/>
    <a:srgbClr val="007033"/>
    <a:srgbClr val="EE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7350" autoAdjust="0"/>
  </p:normalViewPr>
  <p:slideViewPr>
    <p:cSldViewPr>
      <p:cViewPr>
        <p:scale>
          <a:sx n="60" d="100"/>
          <a:sy n="60" d="100"/>
        </p:scale>
        <p:origin x="-816" y="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67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1C8B037-F5C8-49AF-A283-86A274480673}" type="datetimeFigureOut">
              <a:rPr lang="pl-PL"/>
              <a:pPr>
                <a:defRPr/>
              </a:pPr>
              <a:t>2014-06-14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B4BEB94-DA25-43F0-83E9-48F39F7540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43997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 altLang="pl-PL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44086" cy="49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0443" y="1"/>
            <a:ext cx="2944085" cy="49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907"/>
            <a:ext cx="5436567" cy="4465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9430091"/>
            <a:ext cx="2944086" cy="49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0443" y="9430091"/>
            <a:ext cx="2944085" cy="49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43633DE5-FFF8-47C1-AD3F-65C6F9228D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155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6A0924BF-2AA6-47C1-8602-F2A7C5A75886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29701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29702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462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5928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3633DE5-FFF8-47C1-AD3F-65C6F9228D6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079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4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2690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5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632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6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0314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7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6322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49CFC2E5-9608-4F0C-9A73-F191944AF192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8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45061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45062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9608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F7D1A-F50C-48D5-BEB9-5FAF95EB106B}" type="datetime1">
              <a:rPr lang="pl-PL" smtClean="0"/>
              <a:t>2014-06-14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BF0F-C8C7-4524-ABF2-7D8B39D468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5E9E-B4EA-4DFD-AE3C-65312F9344EB}" type="datetime1">
              <a:rPr lang="pl-PL" smtClean="0"/>
              <a:t>2014-06-14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8EA2-0E4C-4867-BADE-BA8FE7022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6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CAA5D-BB29-43F1-BC0F-FF00DDE1E042}" type="datetime1">
              <a:rPr lang="pl-PL" smtClean="0"/>
              <a:t>2014-06-14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80D16-2640-4391-BA73-9E99405676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43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5200" y="1270000"/>
            <a:ext cx="7670800" cy="13462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2438400" y="6248400"/>
            <a:ext cx="2128838" cy="4730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9F5DD4-F3A1-4FE6-99F8-3FEB4287B5D0}" type="datetime1">
              <a:rPr lang="pl-PL" smtClean="0"/>
              <a:t>2014-06-14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5791200" y="6248400"/>
            <a:ext cx="2895600" cy="4730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76200" y="6246813"/>
            <a:ext cx="585788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85D99-3650-4E27-9E7C-021B8C0C30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E1AE-6DF5-40DC-BBDA-3F204F78C0B3}" type="datetime1">
              <a:rPr lang="pl-PL" smtClean="0"/>
              <a:t>2014-06-14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41AA-254D-499F-9985-1A425C5D3C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99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39AC0-DFAE-4104-BA40-AD6D6BF561C8}" type="datetime1">
              <a:rPr lang="pl-PL" smtClean="0"/>
              <a:t>2014-06-14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C74DD-37CC-473F-A321-5D52C204EB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1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7544-7A30-471D-89A1-A234F9CA72A4}" type="datetime1">
              <a:rPr lang="pl-PL" smtClean="0"/>
              <a:t>2014-06-14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E9716-CA54-4084-B58C-7F32DA70AB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43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6839-BC12-4FD2-AD13-EE594914721C}" type="datetime1">
              <a:rPr lang="pl-PL" smtClean="0"/>
              <a:t>2014-06-14</a:t>
            </a:fld>
            <a:endParaRPr lang="en-GB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C63B-B4BE-479D-A5CD-07BED33D09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35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17EA-3620-452B-9F71-FEC71869F65D}" type="datetime1">
              <a:rPr lang="pl-PL" smtClean="0"/>
              <a:t>2014-06-14</a:t>
            </a:fld>
            <a:endParaRPr lang="en-GB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5675-2D20-4BD2-9666-C53947461A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1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7C1F-2A20-4DA0-893C-618F736FBBE0}" type="datetime1">
              <a:rPr lang="pl-PL" smtClean="0"/>
              <a:t>2014-06-14</a:t>
            </a:fld>
            <a:endParaRPr lang="en-GB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9BFC-8620-4EEE-A4AD-EF209F9B27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25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26EC-1459-4AA0-B281-F250FEDFBB43}" type="datetime1">
              <a:rPr lang="pl-PL" smtClean="0"/>
              <a:t>2014-06-14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2BA4D-04F3-4E72-83CF-279ABFADC7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6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BADC-FB1B-41A1-91C2-671651FA0A71}" type="datetime1">
              <a:rPr lang="pl-PL" smtClean="0"/>
              <a:t>2014-06-14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C792-5BEB-481E-942A-334E89B9FA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5C44D6-7BE5-48E8-95FE-55946BF1A368}" type="datetime1">
              <a:rPr lang="pl-PL" smtClean="0"/>
              <a:t>2014-06-14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C450DD-2E96-4226-A31A-CF1454BB00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kpit.pti.org.p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_zGRANE\Praca\PTI\Prezentacja\Prezentacja_PTI_drzewk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1341438"/>
            <a:ext cx="22733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611188" y="3357563"/>
            <a:ext cx="7670800" cy="1366837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180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Przedsięwzięcie SIPTI Kokpit</a:t>
            </a:r>
            <a:endParaRPr lang="pl-PL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914400" fontAlgn="auto">
              <a:spcAft>
                <a:spcPts val="180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pl-PL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6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Grupa 1"/>
          <p:cNvGrpSpPr>
            <a:grpSpLocks/>
          </p:cNvGrpSpPr>
          <p:nvPr/>
        </p:nvGrpSpPr>
        <p:grpSpPr bwMode="auto">
          <a:xfrm>
            <a:off x="141287" y="5157788"/>
            <a:ext cx="8837613" cy="792162"/>
            <a:chOff x="3429283" y="4786313"/>
            <a:chExt cx="5714717" cy="792659"/>
          </a:xfrm>
        </p:grpSpPr>
        <p:sp>
          <p:nvSpPr>
            <p:cNvPr id="15" name="Prostokąt 14"/>
            <p:cNvSpPr/>
            <p:nvPr/>
          </p:nvSpPr>
          <p:spPr>
            <a:xfrm>
              <a:off x="3429283" y="4786313"/>
              <a:ext cx="5714717" cy="46066"/>
            </a:xfrm>
            <a:prstGeom prst="rect">
              <a:avLst/>
            </a:prstGeom>
            <a:solidFill>
              <a:srgbClr val="EE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2000"/>
                </a:lnSpc>
                <a:buClr>
                  <a:srgbClr val="003366"/>
                </a:buClr>
                <a:buSzPct val="100000"/>
                <a:buFont typeface="Arial" charset="0"/>
                <a:buNone/>
                <a:defRPr/>
              </a:pPr>
              <a:endParaRPr lang="pl-PL"/>
            </a:p>
          </p:txBody>
        </p:sp>
        <p:sp>
          <p:nvSpPr>
            <p:cNvPr id="16" name="Rectangle 1"/>
            <p:cNvSpPr txBox="1">
              <a:spLocks noChangeArrowheads="1"/>
            </p:cNvSpPr>
            <p:nvPr/>
          </p:nvSpPr>
          <p:spPr>
            <a:xfrm>
              <a:off x="6457310" y="5002348"/>
              <a:ext cx="2630807" cy="576624"/>
            </a:xfrm>
            <a:prstGeom prst="rect">
              <a:avLst/>
            </a:prstGeom>
          </p:spPr>
          <p:txBody>
            <a:bodyPr anchor="b"/>
            <a:lstStyle/>
            <a:p>
              <a:pPr algn="ctr" defTabSz="914400" fontAlgn="auto">
                <a:spcAft>
                  <a:spcPts val="0"/>
                </a:spcAft>
                <a:defRPr/>
              </a:pPr>
              <a:r>
                <a:rPr lang="pl-PL" dirty="0" smtClean="0">
                  <a:solidFill>
                    <a:srgbClr val="004595"/>
                  </a:solidFill>
                  <a:latin typeface="Arial" pitchFamily="34" charset="0"/>
                  <a:ea typeface="+mj-ea"/>
                  <a:cs typeface="Arial" pitchFamily="34" charset="0"/>
                </a:rPr>
                <a:t>Janusz Dorożyński</a:t>
              </a:r>
              <a:endParaRPr lang="pl-PL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endParaRPr>
            </a:p>
            <a:p>
              <a:pPr algn="ctr" defTabSz="914400" fontAlgn="auto">
                <a:spcAft>
                  <a:spcPts val="0"/>
                </a:spcAft>
                <a:defRPr/>
              </a:pPr>
              <a:r>
                <a:rPr lang="pl-PL" dirty="0" smtClean="0">
                  <a:solidFill>
                    <a:srgbClr val="004595"/>
                  </a:solidFill>
                  <a:latin typeface="Arial" pitchFamily="34" charset="0"/>
                  <a:ea typeface="+mj-ea"/>
                  <a:cs typeface="Arial" pitchFamily="34" charset="0"/>
                </a:rPr>
                <a:t>wiceprezes </a:t>
              </a:r>
              <a:r>
                <a:rPr lang="pl-PL" dirty="0">
                  <a:solidFill>
                    <a:srgbClr val="004595"/>
                  </a:solidFill>
                  <a:latin typeface="Arial" pitchFamily="34" charset="0"/>
                  <a:ea typeface="+mj-ea"/>
                  <a:cs typeface="Arial" pitchFamily="34" charset="0"/>
                </a:rPr>
                <a:t>PTI</a:t>
              </a:r>
              <a:endParaRPr lang="en-GB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10" name="Symbol zastępczy daty 6"/>
          <p:cNvSpPr>
            <a:spLocks noGrp="1"/>
          </p:cNvSpPr>
          <p:nvPr>
            <p:ph type="dt" idx="10"/>
          </p:nvPr>
        </p:nvSpPr>
        <p:spPr>
          <a:xfrm>
            <a:off x="755650" y="6248400"/>
            <a:ext cx="1643063" cy="473075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38807" y="774961"/>
            <a:ext cx="7670800" cy="936104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Kluczowe fakty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251520" y="1743609"/>
            <a:ext cx="8640960" cy="39604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Uchwa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ła IX Zjazdu PTI nr 6 „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Zjazd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Delegatów PTI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zobowiązuje Zarząd Główny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do zbudowania informatycznej platformy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wymiany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informacji i wspierania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działalności Towarzystwa”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Realizacja systemu w czasie X kadencji do stanu gotowego do odbioru (środowisko </a:t>
            </a:r>
            <a:r>
              <a:rPr lang="pl-PL" sz="2000" dirty="0" err="1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Debian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Kontynuacja realizacji w czasie XI kadencji – migracja do środowiska </a:t>
            </a:r>
            <a:r>
              <a:rPr lang="pl-PL" sz="2000" dirty="0" err="1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CentOS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 nowej infrastruktury, testy bezpieczeństwa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Kontrola GKR, zalecenie złożenia sprawozdania zjazdowi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10 stycznia 2014 r. użytkowe uruchomienie systemu</a:t>
            </a:r>
            <a:endParaRPr lang="pl-PL" sz="2000" dirty="0" smtClean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6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166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7"/>
          <p:cNvSpPr>
            <a:spLocks noGrp="1"/>
          </p:cNvSpPr>
          <p:nvPr>
            <p:ph type="title"/>
          </p:nvPr>
        </p:nvSpPr>
        <p:spPr>
          <a:xfrm>
            <a:off x="377155" y="5589240"/>
            <a:ext cx="8229600" cy="648072"/>
          </a:xfrm>
        </p:spPr>
        <p:txBody>
          <a:bodyPr/>
          <a:lstStyle/>
          <a:p>
            <a:r>
              <a:rPr lang="pl-PL" sz="2400" i="1" dirty="0"/>
              <a:t>Syntetyczny schemat systemu informatycznego dla PTI (zakłada się, że portal PTI czerpie dane ze wszystkich komponentów)</a:t>
            </a:r>
            <a:endParaRPr lang="pl-PL" sz="24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6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68313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43013"/>
            <a:ext cx="833685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467544" y="5733256"/>
            <a:ext cx="7670800" cy="576064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000" i="1" dirty="0">
                <a:solidFill>
                  <a:schemeClr val="tx1"/>
                </a:solidFill>
              </a:rPr>
              <a:t>Połączenie komponentów szyną komunikacyjną</a:t>
            </a:r>
            <a:endParaRPr lang="pl-PL" sz="2000" b="1" dirty="0" smtClean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pic>
        <p:nvPicPr>
          <p:cNvPr id="2050" name="Obiekt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98"/>
          <a:stretch>
            <a:fillRect/>
          </a:stretch>
        </p:blipFill>
        <p:spPr bwMode="auto">
          <a:xfrm>
            <a:off x="870235" y="1243013"/>
            <a:ext cx="7416824" cy="437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392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179512" y="1412776"/>
            <a:ext cx="8784976" cy="4752528"/>
          </a:xfrm>
          <a:prstGeom prst="rect">
            <a:avLst/>
          </a:prstGeom>
        </p:spPr>
        <p:txBody>
          <a:bodyPr/>
          <a:lstStyle/>
          <a:p>
            <a:r>
              <a:rPr lang="pl-PL" b="1" u="sng" dirty="0">
                <a:solidFill>
                  <a:schemeClr val="tx1"/>
                </a:solidFill>
              </a:rPr>
              <a:t>Stan </a:t>
            </a:r>
            <a:r>
              <a:rPr lang="x-none" b="1" u="sng">
                <a:solidFill>
                  <a:schemeClr val="tx1"/>
                </a:solidFill>
              </a:rPr>
              <a:t>przedsięwzięcia</a:t>
            </a:r>
            <a:endParaRPr lang="pl-PL" b="1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/>
                </a:solidFill>
              </a:rPr>
              <a:t>system </a:t>
            </a:r>
            <a:r>
              <a:rPr lang="pl-PL" sz="1600" dirty="0">
                <a:solidFill>
                  <a:schemeClr val="tx1"/>
                </a:solidFill>
              </a:rPr>
              <a:t>jest wygenerowany, przetestowany i uruchomiony w środowisku </a:t>
            </a:r>
            <a:r>
              <a:rPr lang="pl-PL" sz="1600" dirty="0" err="1">
                <a:solidFill>
                  <a:schemeClr val="tx1"/>
                </a:solidFill>
              </a:rPr>
              <a:t>CentOS</a:t>
            </a:r>
            <a:r>
              <a:rPr lang="pl-PL" sz="1600" dirty="0">
                <a:solidFill>
                  <a:schemeClr val="tx1"/>
                </a:solidFill>
              </a:rPr>
              <a:t> we własnej infrastrukturze informatycznej PTI i od stycznia 2014 r. jest dostępny użytkowo pod adresem </a:t>
            </a:r>
            <a:r>
              <a:rPr lang="pl-PL" sz="1600" u="sng" dirty="0">
                <a:solidFill>
                  <a:schemeClr val="tx1"/>
                </a:solidFill>
                <a:hlinkClick r:id="rId3"/>
              </a:rPr>
              <a:t>https://kokpit.pti.org.pl</a:t>
            </a:r>
            <a:endParaRPr lang="pl-PL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system ma zaimportowane dane o około 2600 osobach (zawiera dane byłych członków PTI)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pozycje bazy dzielą się ze względu na pewność adresu </a:t>
            </a:r>
            <a:r>
              <a:rPr lang="pl-PL" sz="1600" dirty="0" err="1">
                <a:solidFill>
                  <a:schemeClr val="tx1"/>
                </a:solidFill>
              </a:rPr>
              <a:t>mejlowego</a:t>
            </a:r>
            <a:r>
              <a:rPr lang="pl-PL" sz="1600" dirty="0">
                <a:solidFill>
                  <a:schemeClr val="tx1"/>
                </a:solidFill>
              </a:rPr>
              <a:t> do logowana na trzy zbiory: adres pewny (kryterium – istnieje na listach dyskusyjnych) dla ok. 240 osób, adres niepewny (dla osób przyjętych do PTI niedługo przed importowaniem danych); adres nieznany/niepewny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zaimplementowane są: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moduł Bazy Interesariuszy (nie są dostępne wszystkie zaprojektowane funkcje, jak np. dane o składkach czy płatności internetowe),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moduł Izby Rzeczoznawców (nieużywany),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szyna komunikacyjna (nieużywana),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aktywacja kont jest niska, tak samo niewiele osób uzupełniło swoje profile zawodowe,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kierownikiem przedsięwzięcia jest kol. Tomasz Szatkowski, DIR (nie jest to formalnie umocowana rola właściciela biznesowego),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system posiada nadal gwarancję producenta, firmy one2tribe – do 15 grudnia 2014 roku (3 lata od daty odbioru, tj. 16 grudnia 2011 r.),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system nie posiada umowy serwisowej z producentem.</a:t>
            </a:r>
            <a:endParaRPr lang="pl-PL" sz="1600" b="1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221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529156" y="1243013"/>
            <a:ext cx="7992888" cy="4922291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600"/>
              </a:spcAft>
              <a:defRPr/>
            </a:pPr>
            <a:endParaRPr lang="pl-PL" sz="2000" b="1" dirty="0" smtClean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7" y="1033264"/>
            <a:ext cx="7721865" cy="542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138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683568" y="1196752"/>
            <a:ext cx="8136904" cy="475252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</a:pPr>
            <a:r>
              <a:rPr lang="pl-PL" sz="2000" b="1" u="sng" dirty="0" smtClean="0">
                <a:solidFill>
                  <a:schemeClr val="tx1"/>
                </a:solidFill>
              </a:rPr>
              <a:t>Plan działań</a:t>
            </a:r>
            <a:endParaRPr lang="pl-PL" sz="2000" b="1" dirty="0">
              <a:solidFill>
                <a:schemeClr val="tx1"/>
              </a:solidFill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Formalne umocowanie właściciela biznesowego systemu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+mn-lt"/>
                <a:cs typeface="Arial" pitchFamily="34" charset="0"/>
              </a:rPr>
              <a:t>Zawarcie umowy serwisowej z dostawcą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Podniesienie wersji silnika systemu (</a:t>
            </a:r>
            <a:r>
              <a:rPr lang="pl-PL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Liferay</a:t>
            </a:r>
            <a:r>
              <a:rPr lang="pl-PL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) do najnowszej stabilnej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Migracja do bazy danych o stanie opłaty składek</a:t>
            </a:r>
            <a:endParaRPr lang="pl-PL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Wdrożenie płatności zdalnych, repozytorium, procesów biznesowych i obszaru Izby Rzeczoznawców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Doprowadzenie do powszechnego korzystania z systemu przez członków towarzystwa</a:t>
            </a:r>
            <a:endParaRPr lang="pl-PL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392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736600" y="2249488"/>
            <a:ext cx="7670800" cy="1751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buFont typeface="Arial" charset="0"/>
              <a:buNone/>
              <a:defRPr/>
            </a:pPr>
            <a:endParaRPr lang="en-GB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68350" y="1916113"/>
            <a:ext cx="7332663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endParaRPr lang="pl-PL" sz="1600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pl-PL" sz="3600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    </a:t>
            </a:r>
            <a:endParaRPr lang="pl-PL" sz="16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38188" y="1412875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36600" y="1841501"/>
            <a:ext cx="7670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pl-PL" altLang="pl-PL" sz="4000" b="1" dirty="0" smtClean="0">
              <a:solidFill>
                <a:srgbClr val="004595"/>
              </a:solidFill>
            </a:endParaRPr>
          </a:p>
          <a:p>
            <a:pPr marL="0" indent="0" algn="ctr">
              <a:buNone/>
            </a:pPr>
            <a:r>
              <a:rPr lang="pl-PL" altLang="pl-PL" sz="2800" b="1" dirty="0" smtClean="0">
                <a:solidFill>
                  <a:srgbClr val="004595"/>
                </a:solidFill>
              </a:rPr>
              <a:t>Bardzo dziękuję za </a:t>
            </a:r>
            <a:r>
              <a:rPr lang="pl-PL" altLang="pl-PL" sz="2800" b="1" dirty="0" smtClean="0">
                <a:solidFill>
                  <a:srgbClr val="004595"/>
                </a:solidFill>
              </a:rPr>
              <a:t>dotychczasową współpracę </a:t>
            </a:r>
            <a:br>
              <a:rPr lang="pl-PL" altLang="pl-PL" sz="2800" b="1" dirty="0" smtClean="0">
                <a:solidFill>
                  <a:srgbClr val="004595"/>
                </a:solidFill>
              </a:rPr>
            </a:br>
            <a:r>
              <a:rPr lang="pl-PL" altLang="pl-PL" sz="2800" b="1" dirty="0" smtClean="0">
                <a:solidFill>
                  <a:srgbClr val="004595"/>
                </a:solidFill>
              </a:rPr>
              <a:t>i zachęcam do wprowadzania danych o sobie do systemu Kokpit</a:t>
            </a:r>
            <a:endParaRPr lang="pl-PL" altLang="pl-PL" sz="2800" b="1" dirty="0" smtClean="0">
              <a:solidFill>
                <a:srgbClr val="004595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10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1893</TotalTime>
  <Words>207</Words>
  <Application>Microsoft Office PowerPoint</Application>
  <PresentationFormat>Pokaz na ekranie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Syntetyczny schemat systemu informatycznego dla PTI (zakłada się, że portal PTI czerpie dane ze wszystkich komponentów)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POLSKIE TOWARZYSTWO INFORMATYCZNE</dc:title>
  <dc:creator>dorotar</dc:creator>
  <cp:lastModifiedBy>Janusz Dorożyński</cp:lastModifiedBy>
  <cp:revision>152</cp:revision>
  <cp:lastPrinted>2014-06-13T08:47:55Z</cp:lastPrinted>
  <dcterms:modified xsi:type="dcterms:W3CDTF">2014-06-13T23:17:15Z</dcterms:modified>
</cp:coreProperties>
</file>