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16" r:id="rId1"/>
  </p:sldMasterIdLst>
  <p:notesMasterIdLst>
    <p:notesMasterId r:id="rId34"/>
  </p:notesMasterIdLst>
  <p:sldIdLst>
    <p:sldId id="256" r:id="rId2"/>
    <p:sldId id="288" r:id="rId3"/>
    <p:sldId id="257" r:id="rId4"/>
    <p:sldId id="264" r:id="rId5"/>
    <p:sldId id="284" r:id="rId6"/>
    <p:sldId id="285" r:id="rId7"/>
    <p:sldId id="286" r:id="rId8"/>
    <p:sldId id="289" r:id="rId9"/>
    <p:sldId id="287" r:id="rId10"/>
    <p:sldId id="293" r:id="rId11"/>
    <p:sldId id="292" r:id="rId12"/>
    <p:sldId id="294" r:id="rId13"/>
    <p:sldId id="295" r:id="rId14"/>
    <p:sldId id="296" r:id="rId15"/>
    <p:sldId id="273" r:id="rId16"/>
    <p:sldId id="297" r:id="rId17"/>
    <p:sldId id="298" r:id="rId18"/>
    <p:sldId id="299" r:id="rId19"/>
    <p:sldId id="300" r:id="rId20"/>
    <p:sldId id="301" r:id="rId21"/>
    <p:sldId id="302" r:id="rId22"/>
    <p:sldId id="303" r:id="rId23"/>
    <p:sldId id="304" r:id="rId24"/>
    <p:sldId id="305" r:id="rId25"/>
    <p:sldId id="306" r:id="rId26"/>
    <p:sldId id="307" r:id="rId27"/>
    <p:sldId id="308" r:id="rId28"/>
    <p:sldId id="309" r:id="rId29"/>
    <p:sldId id="278" r:id="rId30"/>
    <p:sldId id="310" r:id="rId31"/>
    <p:sldId id="311" r:id="rId32"/>
    <p:sldId id="281" r:id="rId33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4595"/>
    <a:srgbClr val="EE8000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9" autoAdjust="0"/>
    <p:restoredTop sz="94706" autoAdjust="0"/>
  </p:normalViewPr>
  <p:slideViewPr>
    <p:cSldViewPr>
      <p:cViewPr>
        <p:scale>
          <a:sx n="66" d="100"/>
          <a:sy n="66" d="100"/>
        </p:scale>
        <p:origin x="-1284" y="-2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6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2000"/>
              </a:lnSpc>
              <a:buClr>
                <a:srgbClr val="003366"/>
              </a:buClr>
              <a:buSzPct val="100000"/>
              <a:buFont typeface="Arial" charset="0"/>
              <a:buNone/>
              <a:defRPr/>
            </a:pPr>
            <a:endParaRPr lang="pl-PL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DejaVu Sans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70212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DejaVu Sans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5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pl-PL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8685213"/>
            <a:ext cx="2970213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DejaVu Sans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DejaVu Sans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6E5D451C-5BC0-4951-AF37-FE99C5FF1A1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5FCEFC62-FE5C-4AB1-A9FC-E989DF4F937F}" type="slidenum">
              <a:rPr lang="en-GB" smtClean="0">
                <a:latin typeface="DejaVu Sans" pitchFamily="34" charset="0"/>
                <a:cs typeface="DejaVu Sans" pitchFamily="34" charset="0"/>
              </a:rPr>
              <a:pPr>
                <a:buFont typeface="Wingdings" pitchFamily="2" charset="2"/>
                <a:buNone/>
              </a:pPr>
              <a:t>1</a:t>
            </a:fld>
            <a:endParaRPr lang="en-GB" smtClean="0">
              <a:latin typeface="DejaVu Sans" pitchFamily="34" charset="0"/>
              <a:cs typeface="DejaVu Sans" pitchFamily="34" charset="0"/>
            </a:endParaRPr>
          </a:p>
        </p:txBody>
      </p:sp>
      <p:sp>
        <p:nvSpPr>
          <p:cNvPr id="614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14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D83E403F-0692-475F-832F-A577A3399E0F}" type="slidenum">
              <a:rPr lang="en-GB" smtClean="0">
                <a:latin typeface="DejaVu Sans" pitchFamily="34" charset="0"/>
                <a:cs typeface="DejaVu Sans" pitchFamily="34" charset="0"/>
              </a:rPr>
              <a:pPr>
                <a:buFont typeface="Wingdings" pitchFamily="2" charset="2"/>
                <a:buNone/>
              </a:pPr>
              <a:t>10</a:t>
            </a:fld>
            <a:endParaRPr lang="en-GB" smtClean="0">
              <a:latin typeface="DejaVu Sans" pitchFamily="34" charset="0"/>
              <a:cs typeface="DejaVu Sans" pitchFamily="34" charset="0"/>
            </a:endParaRPr>
          </a:p>
        </p:txBody>
      </p:sp>
      <p:sp>
        <p:nvSpPr>
          <p:cNvPr id="717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17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D83E403F-0692-475F-832F-A577A3399E0F}" type="slidenum">
              <a:rPr lang="en-GB" smtClean="0">
                <a:latin typeface="DejaVu Sans" pitchFamily="34" charset="0"/>
                <a:cs typeface="DejaVu Sans" pitchFamily="34" charset="0"/>
              </a:rPr>
              <a:pPr>
                <a:buFont typeface="Wingdings" pitchFamily="2" charset="2"/>
                <a:buNone/>
              </a:pPr>
              <a:t>11</a:t>
            </a:fld>
            <a:endParaRPr lang="en-GB" smtClean="0">
              <a:latin typeface="DejaVu Sans" pitchFamily="34" charset="0"/>
              <a:cs typeface="DejaVu Sans" pitchFamily="34" charset="0"/>
            </a:endParaRPr>
          </a:p>
        </p:txBody>
      </p:sp>
      <p:sp>
        <p:nvSpPr>
          <p:cNvPr id="717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17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D83E403F-0692-475F-832F-A577A3399E0F}" type="slidenum">
              <a:rPr lang="en-GB" smtClean="0">
                <a:latin typeface="DejaVu Sans" pitchFamily="34" charset="0"/>
                <a:cs typeface="DejaVu Sans" pitchFamily="34" charset="0"/>
              </a:rPr>
              <a:pPr>
                <a:buFont typeface="Wingdings" pitchFamily="2" charset="2"/>
                <a:buNone/>
              </a:pPr>
              <a:t>12</a:t>
            </a:fld>
            <a:endParaRPr lang="en-GB" smtClean="0">
              <a:latin typeface="DejaVu Sans" pitchFamily="34" charset="0"/>
              <a:cs typeface="DejaVu Sans" pitchFamily="34" charset="0"/>
            </a:endParaRPr>
          </a:p>
        </p:txBody>
      </p:sp>
      <p:sp>
        <p:nvSpPr>
          <p:cNvPr id="717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17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D83E403F-0692-475F-832F-A577A3399E0F}" type="slidenum">
              <a:rPr lang="en-GB" smtClean="0">
                <a:latin typeface="DejaVu Sans" pitchFamily="34" charset="0"/>
                <a:cs typeface="DejaVu Sans" pitchFamily="34" charset="0"/>
              </a:rPr>
              <a:pPr>
                <a:buFont typeface="Wingdings" pitchFamily="2" charset="2"/>
                <a:buNone/>
              </a:pPr>
              <a:t>13</a:t>
            </a:fld>
            <a:endParaRPr lang="en-GB" smtClean="0">
              <a:latin typeface="DejaVu Sans" pitchFamily="34" charset="0"/>
              <a:cs typeface="DejaVu Sans" pitchFamily="34" charset="0"/>
            </a:endParaRPr>
          </a:p>
        </p:txBody>
      </p:sp>
      <p:sp>
        <p:nvSpPr>
          <p:cNvPr id="717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17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5FCEFC62-FE5C-4AB1-A9FC-E989DF4F937F}" type="slidenum">
              <a:rPr lang="en-GB" smtClean="0">
                <a:latin typeface="DejaVu Sans" pitchFamily="34" charset="0"/>
                <a:cs typeface="DejaVu Sans" pitchFamily="34" charset="0"/>
              </a:rPr>
              <a:pPr>
                <a:buFont typeface="Wingdings" pitchFamily="2" charset="2"/>
                <a:buNone/>
              </a:pPr>
              <a:t>14</a:t>
            </a:fld>
            <a:endParaRPr lang="en-GB" smtClean="0">
              <a:latin typeface="DejaVu Sans" pitchFamily="34" charset="0"/>
              <a:cs typeface="DejaVu Sans" pitchFamily="34" charset="0"/>
            </a:endParaRPr>
          </a:p>
        </p:txBody>
      </p:sp>
      <p:sp>
        <p:nvSpPr>
          <p:cNvPr id="614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14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D83E403F-0692-475F-832F-A577A3399E0F}" type="slidenum">
              <a:rPr lang="en-GB" smtClean="0">
                <a:latin typeface="DejaVu Sans" pitchFamily="34" charset="0"/>
                <a:cs typeface="DejaVu Sans" pitchFamily="34" charset="0"/>
              </a:rPr>
              <a:pPr>
                <a:buFont typeface="Wingdings" pitchFamily="2" charset="2"/>
                <a:buNone/>
              </a:pPr>
              <a:t>15</a:t>
            </a:fld>
            <a:endParaRPr lang="en-GB" smtClean="0">
              <a:latin typeface="DejaVu Sans" pitchFamily="34" charset="0"/>
              <a:cs typeface="DejaVu Sans" pitchFamily="34" charset="0"/>
            </a:endParaRPr>
          </a:p>
        </p:txBody>
      </p:sp>
      <p:sp>
        <p:nvSpPr>
          <p:cNvPr id="717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17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D83E403F-0692-475F-832F-A577A3399E0F}" type="slidenum">
              <a:rPr lang="en-GB" smtClean="0">
                <a:latin typeface="DejaVu Sans" pitchFamily="34" charset="0"/>
                <a:cs typeface="DejaVu Sans" pitchFamily="34" charset="0"/>
              </a:rPr>
              <a:pPr>
                <a:buFont typeface="Wingdings" pitchFamily="2" charset="2"/>
                <a:buNone/>
              </a:pPr>
              <a:t>16</a:t>
            </a:fld>
            <a:endParaRPr lang="en-GB" smtClean="0">
              <a:latin typeface="DejaVu Sans" pitchFamily="34" charset="0"/>
              <a:cs typeface="DejaVu Sans" pitchFamily="34" charset="0"/>
            </a:endParaRPr>
          </a:p>
        </p:txBody>
      </p:sp>
      <p:sp>
        <p:nvSpPr>
          <p:cNvPr id="717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17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D83E403F-0692-475F-832F-A577A3399E0F}" type="slidenum">
              <a:rPr lang="en-GB" smtClean="0">
                <a:latin typeface="DejaVu Sans" pitchFamily="34" charset="0"/>
                <a:cs typeface="DejaVu Sans" pitchFamily="34" charset="0"/>
              </a:rPr>
              <a:pPr>
                <a:buFont typeface="Wingdings" pitchFamily="2" charset="2"/>
                <a:buNone/>
              </a:pPr>
              <a:t>17</a:t>
            </a:fld>
            <a:endParaRPr lang="en-GB" smtClean="0">
              <a:latin typeface="DejaVu Sans" pitchFamily="34" charset="0"/>
              <a:cs typeface="DejaVu Sans" pitchFamily="34" charset="0"/>
            </a:endParaRPr>
          </a:p>
        </p:txBody>
      </p:sp>
      <p:sp>
        <p:nvSpPr>
          <p:cNvPr id="717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17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D83E403F-0692-475F-832F-A577A3399E0F}" type="slidenum">
              <a:rPr lang="en-GB" smtClean="0">
                <a:latin typeface="DejaVu Sans" pitchFamily="34" charset="0"/>
                <a:cs typeface="DejaVu Sans" pitchFamily="34" charset="0"/>
              </a:rPr>
              <a:pPr>
                <a:buFont typeface="Wingdings" pitchFamily="2" charset="2"/>
                <a:buNone/>
              </a:pPr>
              <a:t>18</a:t>
            </a:fld>
            <a:endParaRPr lang="en-GB" smtClean="0">
              <a:latin typeface="DejaVu Sans" pitchFamily="34" charset="0"/>
              <a:cs typeface="DejaVu Sans" pitchFamily="34" charset="0"/>
            </a:endParaRPr>
          </a:p>
        </p:txBody>
      </p:sp>
      <p:sp>
        <p:nvSpPr>
          <p:cNvPr id="717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17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D83E403F-0692-475F-832F-A577A3399E0F}" type="slidenum">
              <a:rPr lang="en-GB" smtClean="0">
                <a:latin typeface="DejaVu Sans" pitchFamily="34" charset="0"/>
                <a:cs typeface="DejaVu Sans" pitchFamily="34" charset="0"/>
              </a:rPr>
              <a:pPr>
                <a:buFont typeface="Wingdings" pitchFamily="2" charset="2"/>
                <a:buNone/>
              </a:pPr>
              <a:t>19</a:t>
            </a:fld>
            <a:endParaRPr lang="en-GB" smtClean="0">
              <a:latin typeface="DejaVu Sans" pitchFamily="34" charset="0"/>
              <a:cs typeface="DejaVu Sans" pitchFamily="34" charset="0"/>
            </a:endParaRPr>
          </a:p>
        </p:txBody>
      </p:sp>
      <p:sp>
        <p:nvSpPr>
          <p:cNvPr id="717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17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5FCEFC62-FE5C-4AB1-A9FC-E989DF4F937F}" type="slidenum">
              <a:rPr lang="en-GB" smtClean="0">
                <a:latin typeface="DejaVu Sans" pitchFamily="34" charset="0"/>
                <a:cs typeface="DejaVu Sans" pitchFamily="34" charset="0"/>
              </a:rPr>
              <a:pPr>
                <a:buFont typeface="Wingdings" pitchFamily="2" charset="2"/>
                <a:buNone/>
              </a:pPr>
              <a:t>2</a:t>
            </a:fld>
            <a:endParaRPr lang="en-GB" smtClean="0">
              <a:latin typeface="DejaVu Sans" pitchFamily="34" charset="0"/>
              <a:cs typeface="DejaVu Sans" pitchFamily="34" charset="0"/>
            </a:endParaRPr>
          </a:p>
        </p:txBody>
      </p:sp>
      <p:sp>
        <p:nvSpPr>
          <p:cNvPr id="614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14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D83E403F-0692-475F-832F-A577A3399E0F}" type="slidenum">
              <a:rPr lang="en-GB" smtClean="0">
                <a:latin typeface="DejaVu Sans" pitchFamily="34" charset="0"/>
                <a:cs typeface="DejaVu Sans" pitchFamily="34" charset="0"/>
              </a:rPr>
              <a:pPr>
                <a:buFont typeface="Wingdings" pitchFamily="2" charset="2"/>
                <a:buNone/>
              </a:pPr>
              <a:t>20</a:t>
            </a:fld>
            <a:endParaRPr lang="en-GB" smtClean="0">
              <a:latin typeface="DejaVu Sans" pitchFamily="34" charset="0"/>
              <a:cs typeface="DejaVu Sans" pitchFamily="34" charset="0"/>
            </a:endParaRPr>
          </a:p>
        </p:txBody>
      </p:sp>
      <p:sp>
        <p:nvSpPr>
          <p:cNvPr id="717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17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D83E403F-0692-475F-832F-A577A3399E0F}" type="slidenum">
              <a:rPr lang="en-GB" smtClean="0">
                <a:latin typeface="DejaVu Sans" pitchFamily="34" charset="0"/>
                <a:cs typeface="DejaVu Sans" pitchFamily="34" charset="0"/>
              </a:rPr>
              <a:pPr>
                <a:buFont typeface="Wingdings" pitchFamily="2" charset="2"/>
                <a:buNone/>
              </a:pPr>
              <a:t>21</a:t>
            </a:fld>
            <a:endParaRPr lang="en-GB" smtClean="0">
              <a:latin typeface="DejaVu Sans" pitchFamily="34" charset="0"/>
              <a:cs typeface="DejaVu Sans" pitchFamily="34" charset="0"/>
            </a:endParaRPr>
          </a:p>
        </p:txBody>
      </p:sp>
      <p:sp>
        <p:nvSpPr>
          <p:cNvPr id="717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17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5FCEFC62-FE5C-4AB1-A9FC-E989DF4F937F}" type="slidenum">
              <a:rPr lang="en-GB" smtClean="0">
                <a:latin typeface="DejaVu Sans" pitchFamily="34" charset="0"/>
                <a:cs typeface="DejaVu Sans" pitchFamily="34" charset="0"/>
              </a:rPr>
              <a:pPr>
                <a:buFont typeface="Wingdings" pitchFamily="2" charset="2"/>
                <a:buNone/>
              </a:pPr>
              <a:t>22</a:t>
            </a:fld>
            <a:endParaRPr lang="en-GB" smtClean="0">
              <a:latin typeface="DejaVu Sans" pitchFamily="34" charset="0"/>
              <a:cs typeface="DejaVu Sans" pitchFamily="34" charset="0"/>
            </a:endParaRPr>
          </a:p>
        </p:txBody>
      </p:sp>
      <p:sp>
        <p:nvSpPr>
          <p:cNvPr id="614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14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D83E403F-0692-475F-832F-A577A3399E0F}" type="slidenum">
              <a:rPr lang="en-GB" smtClean="0">
                <a:latin typeface="DejaVu Sans" pitchFamily="34" charset="0"/>
                <a:cs typeface="DejaVu Sans" pitchFamily="34" charset="0"/>
              </a:rPr>
              <a:pPr>
                <a:buFont typeface="Wingdings" pitchFamily="2" charset="2"/>
                <a:buNone/>
              </a:pPr>
              <a:t>23</a:t>
            </a:fld>
            <a:endParaRPr lang="en-GB" smtClean="0">
              <a:latin typeface="DejaVu Sans" pitchFamily="34" charset="0"/>
              <a:cs typeface="DejaVu Sans" pitchFamily="34" charset="0"/>
            </a:endParaRPr>
          </a:p>
        </p:txBody>
      </p:sp>
      <p:sp>
        <p:nvSpPr>
          <p:cNvPr id="717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17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D83E403F-0692-475F-832F-A577A3399E0F}" type="slidenum">
              <a:rPr lang="en-GB" smtClean="0">
                <a:latin typeface="DejaVu Sans" pitchFamily="34" charset="0"/>
                <a:cs typeface="DejaVu Sans" pitchFamily="34" charset="0"/>
              </a:rPr>
              <a:pPr>
                <a:buFont typeface="Wingdings" pitchFamily="2" charset="2"/>
                <a:buNone/>
              </a:pPr>
              <a:t>24</a:t>
            </a:fld>
            <a:endParaRPr lang="en-GB" smtClean="0">
              <a:latin typeface="DejaVu Sans" pitchFamily="34" charset="0"/>
              <a:cs typeface="DejaVu Sans" pitchFamily="34" charset="0"/>
            </a:endParaRPr>
          </a:p>
        </p:txBody>
      </p:sp>
      <p:sp>
        <p:nvSpPr>
          <p:cNvPr id="717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17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D83E403F-0692-475F-832F-A577A3399E0F}" type="slidenum">
              <a:rPr lang="en-GB" smtClean="0">
                <a:latin typeface="DejaVu Sans" pitchFamily="34" charset="0"/>
                <a:cs typeface="DejaVu Sans" pitchFamily="34" charset="0"/>
              </a:rPr>
              <a:pPr>
                <a:buFont typeface="Wingdings" pitchFamily="2" charset="2"/>
                <a:buNone/>
              </a:pPr>
              <a:t>25</a:t>
            </a:fld>
            <a:endParaRPr lang="en-GB" smtClean="0">
              <a:latin typeface="DejaVu Sans" pitchFamily="34" charset="0"/>
              <a:cs typeface="DejaVu Sans" pitchFamily="34" charset="0"/>
            </a:endParaRPr>
          </a:p>
        </p:txBody>
      </p:sp>
      <p:sp>
        <p:nvSpPr>
          <p:cNvPr id="717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17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D83E403F-0692-475F-832F-A577A3399E0F}" type="slidenum">
              <a:rPr lang="en-GB" smtClean="0">
                <a:latin typeface="DejaVu Sans" pitchFamily="34" charset="0"/>
                <a:cs typeface="DejaVu Sans" pitchFamily="34" charset="0"/>
              </a:rPr>
              <a:pPr>
                <a:buFont typeface="Wingdings" pitchFamily="2" charset="2"/>
                <a:buNone/>
              </a:pPr>
              <a:t>26</a:t>
            </a:fld>
            <a:endParaRPr lang="en-GB" smtClean="0">
              <a:latin typeface="DejaVu Sans" pitchFamily="34" charset="0"/>
              <a:cs typeface="DejaVu Sans" pitchFamily="34" charset="0"/>
            </a:endParaRPr>
          </a:p>
        </p:txBody>
      </p:sp>
      <p:sp>
        <p:nvSpPr>
          <p:cNvPr id="717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17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D83E403F-0692-475F-832F-A577A3399E0F}" type="slidenum">
              <a:rPr lang="en-GB" smtClean="0">
                <a:latin typeface="DejaVu Sans" pitchFamily="34" charset="0"/>
                <a:cs typeface="DejaVu Sans" pitchFamily="34" charset="0"/>
              </a:rPr>
              <a:pPr>
                <a:buFont typeface="Wingdings" pitchFamily="2" charset="2"/>
                <a:buNone/>
              </a:pPr>
              <a:t>27</a:t>
            </a:fld>
            <a:endParaRPr lang="en-GB" smtClean="0">
              <a:latin typeface="DejaVu Sans" pitchFamily="34" charset="0"/>
              <a:cs typeface="DejaVu Sans" pitchFamily="34" charset="0"/>
            </a:endParaRPr>
          </a:p>
        </p:txBody>
      </p:sp>
      <p:sp>
        <p:nvSpPr>
          <p:cNvPr id="717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17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5FCEFC62-FE5C-4AB1-A9FC-E989DF4F937F}" type="slidenum">
              <a:rPr lang="en-GB" smtClean="0">
                <a:latin typeface="DejaVu Sans" pitchFamily="34" charset="0"/>
                <a:cs typeface="DejaVu Sans" pitchFamily="34" charset="0"/>
              </a:rPr>
              <a:pPr>
                <a:buFont typeface="Wingdings" pitchFamily="2" charset="2"/>
                <a:buNone/>
              </a:pPr>
              <a:t>28</a:t>
            </a:fld>
            <a:endParaRPr lang="en-GB" smtClean="0">
              <a:latin typeface="DejaVu Sans" pitchFamily="34" charset="0"/>
              <a:cs typeface="DejaVu Sans" pitchFamily="34" charset="0"/>
            </a:endParaRPr>
          </a:p>
        </p:txBody>
      </p:sp>
      <p:sp>
        <p:nvSpPr>
          <p:cNvPr id="614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14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D83E403F-0692-475F-832F-A577A3399E0F}" type="slidenum">
              <a:rPr lang="en-GB" smtClean="0">
                <a:latin typeface="DejaVu Sans" pitchFamily="34" charset="0"/>
                <a:cs typeface="DejaVu Sans" pitchFamily="34" charset="0"/>
              </a:rPr>
              <a:pPr>
                <a:buFont typeface="Wingdings" pitchFamily="2" charset="2"/>
                <a:buNone/>
              </a:pPr>
              <a:t>29</a:t>
            </a:fld>
            <a:endParaRPr lang="en-GB" smtClean="0">
              <a:latin typeface="DejaVu Sans" pitchFamily="34" charset="0"/>
              <a:cs typeface="DejaVu Sans" pitchFamily="34" charset="0"/>
            </a:endParaRPr>
          </a:p>
        </p:txBody>
      </p:sp>
      <p:sp>
        <p:nvSpPr>
          <p:cNvPr id="717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17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D83E403F-0692-475F-832F-A577A3399E0F}" type="slidenum">
              <a:rPr lang="en-GB" smtClean="0">
                <a:latin typeface="DejaVu Sans" pitchFamily="34" charset="0"/>
                <a:cs typeface="DejaVu Sans" pitchFamily="34" charset="0"/>
              </a:rPr>
              <a:pPr>
                <a:buFont typeface="Wingdings" pitchFamily="2" charset="2"/>
                <a:buNone/>
              </a:pPr>
              <a:t>3</a:t>
            </a:fld>
            <a:endParaRPr lang="en-GB" smtClean="0">
              <a:latin typeface="DejaVu Sans" pitchFamily="34" charset="0"/>
              <a:cs typeface="DejaVu Sans" pitchFamily="34" charset="0"/>
            </a:endParaRPr>
          </a:p>
        </p:txBody>
      </p:sp>
      <p:sp>
        <p:nvSpPr>
          <p:cNvPr id="717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17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D83E403F-0692-475F-832F-A577A3399E0F}" type="slidenum">
              <a:rPr lang="en-GB" smtClean="0">
                <a:latin typeface="DejaVu Sans" pitchFamily="34" charset="0"/>
                <a:cs typeface="DejaVu Sans" pitchFamily="34" charset="0"/>
              </a:rPr>
              <a:pPr>
                <a:buFont typeface="Wingdings" pitchFamily="2" charset="2"/>
                <a:buNone/>
              </a:pPr>
              <a:t>30</a:t>
            </a:fld>
            <a:endParaRPr lang="en-GB" smtClean="0">
              <a:latin typeface="DejaVu Sans" pitchFamily="34" charset="0"/>
              <a:cs typeface="DejaVu Sans" pitchFamily="34" charset="0"/>
            </a:endParaRPr>
          </a:p>
        </p:txBody>
      </p:sp>
      <p:sp>
        <p:nvSpPr>
          <p:cNvPr id="717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17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D83E403F-0692-475F-832F-A577A3399E0F}" type="slidenum">
              <a:rPr lang="en-GB" smtClean="0">
                <a:latin typeface="DejaVu Sans" pitchFamily="34" charset="0"/>
                <a:cs typeface="DejaVu Sans" pitchFamily="34" charset="0"/>
              </a:rPr>
              <a:pPr>
                <a:buFont typeface="Wingdings" pitchFamily="2" charset="2"/>
                <a:buNone/>
              </a:pPr>
              <a:t>31</a:t>
            </a:fld>
            <a:endParaRPr lang="en-GB" smtClean="0">
              <a:latin typeface="DejaVu Sans" pitchFamily="34" charset="0"/>
              <a:cs typeface="DejaVu Sans" pitchFamily="34" charset="0"/>
            </a:endParaRPr>
          </a:p>
        </p:txBody>
      </p:sp>
      <p:sp>
        <p:nvSpPr>
          <p:cNvPr id="717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17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D83E403F-0692-475F-832F-A577A3399E0F}" type="slidenum">
              <a:rPr lang="en-GB" smtClean="0">
                <a:latin typeface="DejaVu Sans" pitchFamily="34" charset="0"/>
                <a:cs typeface="DejaVu Sans" pitchFamily="34" charset="0"/>
              </a:rPr>
              <a:pPr>
                <a:buFont typeface="Wingdings" pitchFamily="2" charset="2"/>
                <a:buNone/>
              </a:pPr>
              <a:t>32</a:t>
            </a:fld>
            <a:endParaRPr lang="en-GB" smtClean="0">
              <a:latin typeface="DejaVu Sans" pitchFamily="34" charset="0"/>
              <a:cs typeface="DejaVu Sans" pitchFamily="34" charset="0"/>
            </a:endParaRPr>
          </a:p>
        </p:txBody>
      </p:sp>
      <p:sp>
        <p:nvSpPr>
          <p:cNvPr id="717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17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D83E403F-0692-475F-832F-A577A3399E0F}" type="slidenum">
              <a:rPr lang="en-GB" smtClean="0">
                <a:latin typeface="DejaVu Sans" pitchFamily="34" charset="0"/>
                <a:cs typeface="DejaVu Sans" pitchFamily="34" charset="0"/>
              </a:rPr>
              <a:pPr>
                <a:buFont typeface="Wingdings" pitchFamily="2" charset="2"/>
                <a:buNone/>
              </a:pPr>
              <a:t>4</a:t>
            </a:fld>
            <a:endParaRPr lang="en-GB" smtClean="0">
              <a:latin typeface="DejaVu Sans" pitchFamily="34" charset="0"/>
              <a:cs typeface="DejaVu Sans" pitchFamily="34" charset="0"/>
            </a:endParaRPr>
          </a:p>
        </p:txBody>
      </p:sp>
      <p:sp>
        <p:nvSpPr>
          <p:cNvPr id="717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17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D83E403F-0692-475F-832F-A577A3399E0F}" type="slidenum">
              <a:rPr lang="en-GB" smtClean="0">
                <a:latin typeface="DejaVu Sans" pitchFamily="34" charset="0"/>
                <a:cs typeface="DejaVu Sans" pitchFamily="34" charset="0"/>
              </a:rPr>
              <a:pPr>
                <a:buFont typeface="Wingdings" pitchFamily="2" charset="2"/>
                <a:buNone/>
              </a:pPr>
              <a:t>5</a:t>
            </a:fld>
            <a:endParaRPr lang="en-GB" smtClean="0">
              <a:latin typeface="DejaVu Sans" pitchFamily="34" charset="0"/>
              <a:cs typeface="DejaVu Sans" pitchFamily="34" charset="0"/>
            </a:endParaRPr>
          </a:p>
        </p:txBody>
      </p:sp>
      <p:sp>
        <p:nvSpPr>
          <p:cNvPr id="717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17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D83E403F-0692-475F-832F-A577A3399E0F}" type="slidenum">
              <a:rPr lang="en-GB" smtClean="0">
                <a:latin typeface="DejaVu Sans" pitchFamily="34" charset="0"/>
                <a:cs typeface="DejaVu Sans" pitchFamily="34" charset="0"/>
              </a:rPr>
              <a:pPr>
                <a:buFont typeface="Wingdings" pitchFamily="2" charset="2"/>
                <a:buNone/>
              </a:pPr>
              <a:t>6</a:t>
            </a:fld>
            <a:endParaRPr lang="en-GB" smtClean="0">
              <a:latin typeface="DejaVu Sans" pitchFamily="34" charset="0"/>
              <a:cs typeface="DejaVu Sans" pitchFamily="34" charset="0"/>
            </a:endParaRPr>
          </a:p>
        </p:txBody>
      </p:sp>
      <p:sp>
        <p:nvSpPr>
          <p:cNvPr id="717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17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D83E403F-0692-475F-832F-A577A3399E0F}" type="slidenum">
              <a:rPr lang="en-GB" smtClean="0">
                <a:latin typeface="DejaVu Sans" pitchFamily="34" charset="0"/>
                <a:cs typeface="DejaVu Sans" pitchFamily="34" charset="0"/>
              </a:rPr>
              <a:pPr>
                <a:buFont typeface="Wingdings" pitchFamily="2" charset="2"/>
                <a:buNone/>
              </a:pPr>
              <a:t>7</a:t>
            </a:fld>
            <a:endParaRPr lang="en-GB" smtClean="0">
              <a:latin typeface="DejaVu Sans" pitchFamily="34" charset="0"/>
              <a:cs typeface="DejaVu Sans" pitchFamily="34" charset="0"/>
            </a:endParaRPr>
          </a:p>
        </p:txBody>
      </p:sp>
      <p:sp>
        <p:nvSpPr>
          <p:cNvPr id="717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17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5FCEFC62-FE5C-4AB1-A9FC-E989DF4F937F}" type="slidenum">
              <a:rPr lang="en-GB" smtClean="0">
                <a:latin typeface="DejaVu Sans" pitchFamily="34" charset="0"/>
                <a:cs typeface="DejaVu Sans" pitchFamily="34" charset="0"/>
              </a:rPr>
              <a:pPr>
                <a:buFont typeface="Wingdings" pitchFamily="2" charset="2"/>
                <a:buNone/>
              </a:pPr>
              <a:t>8</a:t>
            </a:fld>
            <a:endParaRPr lang="en-GB" smtClean="0">
              <a:latin typeface="DejaVu Sans" pitchFamily="34" charset="0"/>
              <a:cs typeface="DejaVu Sans" pitchFamily="34" charset="0"/>
            </a:endParaRPr>
          </a:p>
        </p:txBody>
      </p:sp>
      <p:sp>
        <p:nvSpPr>
          <p:cNvPr id="614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14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D83E403F-0692-475F-832F-A577A3399E0F}" type="slidenum">
              <a:rPr lang="en-GB" smtClean="0">
                <a:latin typeface="DejaVu Sans" pitchFamily="34" charset="0"/>
                <a:cs typeface="DejaVu Sans" pitchFamily="34" charset="0"/>
              </a:rPr>
              <a:pPr>
                <a:buFont typeface="Wingdings" pitchFamily="2" charset="2"/>
                <a:buNone/>
              </a:pPr>
              <a:t>9</a:t>
            </a:fld>
            <a:endParaRPr lang="en-GB" smtClean="0">
              <a:latin typeface="DejaVu Sans" pitchFamily="34" charset="0"/>
              <a:cs typeface="DejaVu Sans" pitchFamily="34" charset="0"/>
            </a:endParaRPr>
          </a:p>
        </p:txBody>
      </p:sp>
      <p:sp>
        <p:nvSpPr>
          <p:cNvPr id="717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17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pl-PL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40EE9-356A-478E-8A3F-74F6C54AB9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31268-BA79-4B11-A86A-83757C68A27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E1957-E532-442A-8FBD-CDA249949F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5200" y="1270000"/>
            <a:ext cx="7670800" cy="13462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0"/>
          </p:nvPr>
        </p:nvSpPr>
        <p:spPr>
          <a:xfrm>
            <a:off x="2438400" y="6248400"/>
            <a:ext cx="2128838" cy="4730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ymbol zastępczy stopki 3"/>
          <p:cNvSpPr>
            <a:spLocks noGrp="1"/>
          </p:cNvSpPr>
          <p:nvPr>
            <p:ph type="ftr" idx="11"/>
          </p:nvPr>
        </p:nvSpPr>
        <p:spPr>
          <a:xfrm>
            <a:off x="5791200" y="6248400"/>
            <a:ext cx="2895600" cy="4730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idx="12"/>
          </p:nvPr>
        </p:nvSpPr>
        <p:spPr>
          <a:xfrm>
            <a:off x="76200" y="6246813"/>
            <a:ext cx="585788" cy="4889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52472-0035-42D0-A065-0F409CE6F12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A3BDD-037A-4F39-800C-EC944E02007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A9D0B-063D-4F70-877C-F22A2AC406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47EB2-29FB-4BE1-BB1E-5A9EC533B2C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B5FAE-C15D-4F21-A4F8-F80B5F7CFF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A8C67-6439-4CBC-ACAF-A84EA157F83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B578C6-AC56-4953-B239-2C8697F84A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E0D8E-68DA-429B-8EE7-EF6CBD69A6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54763-499B-4331-939B-71C5EF805E1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lnSpc>
                <a:spcPct val="102000"/>
              </a:lnSpc>
              <a:buClr>
                <a:srgbClr val="003366"/>
              </a:buClr>
              <a:buSzPct val="100000"/>
              <a:buFont typeface="Arial" charset="0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lnSpc>
                <a:spcPct val="102000"/>
              </a:lnSpc>
              <a:buClr>
                <a:srgbClr val="003366"/>
              </a:buClr>
              <a:buSzPct val="100000"/>
              <a:buFont typeface="Arial" charset="0"/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lnSpc>
                <a:spcPct val="102000"/>
              </a:lnSpc>
              <a:buClr>
                <a:srgbClr val="003366"/>
              </a:buClr>
              <a:buSzPct val="100000"/>
              <a:buFont typeface="Arial" charset="0"/>
              <a:buNone/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C686371-077A-43C0-8F7F-B41BC0F607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  <p:sldLayoutId id="214748384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6" descr="C:\_zGRANE\Praca\PTI\Prezentacja\Prezentacja_PTI_glowk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75" y="0"/>
            <a:ext cx="9140825" cy="124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7" descr="C:\_zGRANE\Praca\PTI\Prezentacja\Prezentacja_PTI_drzewk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70700" y="1928802"/>
            <a:ext cx="2273300" cy="272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Prostokąt 13"/>
          <p:cNvSpPr/>
          <p:nvPr/>
        </p:nvSpPr>
        <p:spPr>
          <a:xfrm>
            <a:off x="0" y="6429375"/>
            <a:ext cx="9144000" cy="4286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2000"/>
              </a:lnSpc>
              <a:buClr>
                <a:srgbClr val="003366"/>
              </a:buClr>
              <a:buSzPct val="100000"/>
              <a:buFont typeface="Arial" charset="0"/>
              <a:buNone/>
              <a:defRPr/>
            </a:pPr>
            <a:endParaRPr lang="pl-PL"/>
          </a:p>
        </p:txBody>
      </p:sp>
      <p:sp>
        <p:nvSpPr>
          <p:cNvPr id="15" name="Prostokąt 14"/>
          <p:cNvSpPr/>
          <p:nvPr/>
        </p:nvSpPr>
        <p:spPr>
          <a:xfrm>
            <a:off x="3429000" y="4786313"/>
            <a:ext cx="5715000" cy="46037"/>
          </a:xfrm>
          <a:prstGeom prst="rect">
            <a:avLst/>
          </a:prstGeom>
          <a:solidFill>
            <a:srgbClr val="EE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2000"/>
              </a:lnSpc>
              <a:buClr>
                <a:srgbClr val="003366"/>
              </a:buClr>
              <a:buSzPct val="100000"/>
              <a:buFont typeface="Arial" charset="0"/>
              <a:buNone/>
              <a:defRPr/>
            </a:pPr>
            <a:endParaRPr lang="pl-PL"/>
          </a:p>
        </p:txBody>
      </p:sp>
      <p:sp>
        <p:nvSpPr>
          <p:cNvPr id="16" name="Rectangle 1"/>
          <p:cNvSpPr txBox="1">
            <a:spLocks noChangeArrowheads="1"/>
          </p:cNvSpPr>
          <p:nvPr/>
        </p:nvSpPr>
        <p:spPr>
          <a:xfrm>
            <a:off x="3500430" y="4857760"/>
            <a:ext cx="3616325" cy="642952"/>
          </a:xfrm>
          <a:prstGeom prst="rect">
            <a:avLst/>
          </a:prstGeom>
        </p:spPr>
        <p:txBody>
          <a:bodyPr anchor="b"/>
          <a:lstStyle/>
          <a:p>
            <a:pPr defTabSz="914400" fontAlgn="auto">
              <a:spcAft>
                <a:spcPts val="0"/>
              </a:spcAft>
              <a:defRPr/>
            </a:pPr>
            <a:r>
              <a:rPr lang="pl-PL" dirty="0" smtClean="0">
                <a:solidFill>
                  <a:srgbClr val="004595"/>
                </a:solidFill>
                <a:latin typeface="Arial" pitchFamily="34" charset="0"/>
                <a:ea typeface="+mj-ea"/>
                <a:cs typeface="Arial" pitchFamily="34" charset="0"/>
              </a:rPr>
              <a:t>X Zjazd PTI</a:t>
            </a:r>
          </a:p>
          <a:p>
            <a:pPr defTabSz="914400" fontAlgn="auto">
              <a:spcAft>
                <a:spcPts val="0"/>
              </a:spcAft>
              <a:defRPr/>
            </a:pPr>
            <a:r>
              <a:rPr lang="pl-PL" sz="1400" dirty="0" smtClean="0">
                <a:solidFill>
                  <a:srgbClr val="004595"/>
                </a:solidFill>
                <a:latin typeface="Arial" pitchFamily="34" charset="0"/>
                <a:ea typeface="+mj-ea"/>
                <a:cs typeface="Arial" pitchFamily="34" charset="0"/>
              </a:rPr>
              <a:t>Maj’2011</a:t>
            </a:r>
            <a:endParaRPr lang="en-GB" sz="1400" dirty="0">
              <a:solidFill>
                <a:srgbClr val="004595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2" name="Rectangle 1"/>
          <p:cNvSpPr txBox="1">
            <a:spLocks noChangeArrowheads="1"/>
          </p:cNvSpPr>
          <p:nvPr/>
        </p:nvSpPr>
        <p:spPr>
          <a:xfrm>
            <a:off x="1928794" y="3286124"/>
            <a:ext cx="5572164" cy="1346200"/>
          </a:xfrm>
          <a:prstGeom prst="rect">
            <a:avLst/>
          </a:prstGeom>
        </p:spPr>
        <p:txBody>
          <a:bodyPr anchor="b"/>
          <a:lstStyle/>
          <a:p>
            <a:pPr defTabSz="914400" fontAlgn="auto">
              <a:spcAft>
                <a:spcPts val="0"/>
              </a:spcAft>
              <a:defRPr/>
            </a:pPr>
            <a:r>
              <a:rPr lang="pl-PL" sz="4800" dirty="0" smtClean="0">
                <a:solidFill>
                  <a:srgbClr val="0070C0"/>
                </a:solidFill>
              </a:rPr>
              <a:t>Sprawozdanie GKR</a:t>
            </a:r>
          </a:p>
          <a:p>
            <a:pPr defTabSz="914400" fontAlgn="auto">
              <a:spcAft>
                <a:spcPts val="0"/>
              </a:spcAft>
              <a:defRPr/>
            </a:pPr>
            <a:r>
              <a:rPr lang="pl-PL" sz="3600" dirty="0" smtClean="0">
                <a:solidFill>
                  <a:srgbClr val="0070C0"/>
                </a:solidFill>
              </a:rPr>
              <a:t>z kadencji 2008-2011</a:t>
            </a:r>
            <a:endParaRPr lang="en-GB" sz="3600" dirty="0">
              <a:solidFill>
                <a:srgbClr val="0070C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C:\_zGRANE\Praca\PTI\Prezentacja\Prezentacja_PTI_glowk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75" y="0"/>
            <a:ext cx="9140825" cy="124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rostokąt 9"/>
          <p:cNvSpPr/>
          <p:nvPr/>
        </p:nvSpPr>
        <p:spPr>
          <a:xfrm>
            <a:off x="0" y="6429375"/>
            <a:ext cx="9144000" cy="4286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2000"/>
              </a:lnSpc>
              <a:buClr>
                <a:srgbClr val="003366"/>
              </a:buClr>
              <a:buSzPct val="100000"/>
              <a:buFont typeface="Arial" charset="0"/>
              <a:buNone/>
              <a:defRPr/>
            </a:pPr>
            <a:endParaRPr lang="pl-PL"/>
          </a:p>
        </p:txBody>
      </p:sp>
      <p:sp>
        <p:nvSpPr>
          <p:cNvPr id="12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04800" y="6500813"/>
            <a:ext cx="3581400" cy="276225"/>
          </a:xfrm>
        </p:spPr>
        <p:txBody>
          <a:bodyPr/>
          <a:lstStyle/>
          <a:p>
            <a:pPr algn="l">
              <a:defRPr/>
            </a:pPr>
            <a:r>
              <a:rPr lang="pl-PL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www.pti.org.pl</a:t>
            </a:r>
            <a:endParaRPr lang="pl-PL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" name="Rectangle 1"/>
          <p:cNvSpPr txBox="1">
            <a:spLocks noChangeArrowheads="1"/>
          </p:cNvSpPr>
          <p:nvPr/>
        </p:nvSpPr>
        <p:spPr>
          <a:xfrm>
            <a:off x="785786" y="1214422"/>
            <a:ext cx="7670800" cy="428625"/>
          </a:xfrm>
          <a:prstGeom prst="rect">
            <a:avLst/>
          </a:prstGeom>
        </p:spPr>
        <p:txBody>
          <a:bodyPr anchor="b"/>
          <a:lstStyle/>
          <a:p>
            <a:pPr algn="ctr" defTabSz="914400" fontAlgn="auto">
              <a:spcAft>
                <a:spcPts val="0"/>
              </a:spcAft>
              <a:defRPr/>
            </a:pPr>
            <a:r>
              <a:rPr lang="pl-PL" sz="2800" b="1" dirty="0" smtClean="0">
                <a:solidFill>
                  <a:srgbClr val="004595"/>
                </a:solidFill>
                <a:latin typeface="Arial" pitchFamily="34" charset="0"/>
                <a:ea typeface="+mj-ea"/>
                <a:cs typeface="Arial" pitchFamily="34" charset="0"/>
              </a:rPr>
              <a:t>Problemy 2008</a:t>
            </a:r>
            <a:endParaRPr lang="en-GB" sz="2800" b="1" dirty="0">
              <a:solidFill>
                <a:srgbClr val="004595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6" name="Rectangle 1"/>
          <p:cNvSpPr txBox="1">
            <a:spLocks noChangeArrowheads="1"/>
          </p:cNvSpPr>
          <p:nvPr/>
        </p:nvSpPr>
        <p:spPr>
          <a:xfrm>
            <a:off x="571472" y="1857364"/>
            <a:ext cx="7643834" cy="4214842"/>
          </a:xfrm>
          <a:prstGeom prst="rect">
            <a:avLst/>
          </a:prstGeom>
        </p:spPr>
        <p:txBody>
          <a:bodyPr/>
          <a:lstStyle/>
          <a:p>
            <a:pPr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400" dirty="0" smtClean="0">
                <a:solidFill>
                  <a:srgbClr val="004595"/>
                </a:solidFill>
              </a:rPr>
              <a:t>Zmiana biura księgowego</a:t>
            </a:r>
          </a:p>
          <a:p>
            <a:pPr lvl="2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004595"/>
                </a:solidFill>
              </a:rPr>
              <a:t>Choroba i śmierć właścicielki LEXPRO</a:t>
            </a:r>
          </a:p>
          <a:p>
            <a:pPr lvl="2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004595"/>
                </a:solidFill>
              </a:rPr>
              <a:t>Konkurs – wybór biura MAKSYMA</a:t>
            </a:r>
          </a:p>
          <a:p>
            <a:pPr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400" dirty="0" smtClean="0">
                <a:solidFill>
                  <a:srgbClr val="004595"/>
                </a:solidFill>
              </a:rPr>
              <a:t>Odtworzenie ksiąg za 2007</a:t>
            </a:r>
          </a:p>
          <a:p>
            <a:pPr lvl="2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004595"/>
                </a:solidFill>
              </a:rPr>
              <a:t>Trudności z odzyskaniem dokumentów</a:t>
            </a:r>
          </a:p>
          <a:p>
            <a:pPr lvl="2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004595"/>
                </a:solidFill>
              </a:rPr>
              <a:t>Bilans 2007 dopiero w listopadzie 2008</a:t>
            </a:r>
          </a:p>
          <a:p>
            <a:pPr lvl="2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004595"/>
                </a:solidFill>
              </a:rPr>
              <a:t>Bilans 2007 – najlepszy możliwy</a:t>
            </a:r>
          </a:p>
          <a:p>
            <a:pPr lvl="3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>
                <a:solidFill>
                  <a:srgbClr val="004595"/>
                </a:solidFill>
              </a:rPr>
              <a:t>Biegły rewident: </a:t>
            </a:r>
          </a:p>
          <a:p>
            <a:pPr lvl="3">
              <a:spcAft>
                <a:spcPts val="600"/>
              </a:spcAft>
            </a:pPr>
            <a:r>
              <a:rPr lang="pl-PL" i="1" dirty="0" smtClean="0">
                <a:solidFill>
                  <a:srgbClr val="004595"/>
                </a:solidFill>
              </a:rPr>
              <a:t>„… nie można stwierdzić, że sprawozdanie finansowe zostało sporządzone na podstawie rzetelnie prowadzonych ksiąg rachunkowych oraz wyrazić opinii o przedstawionym do  badania sprawozdaniu finansowym.”</a:t>
            </a:r>
          </a:p>
          <a:p>
            <a:pPr indent="-360000">
              <a:spcAft>
                <a:spcPts val="600"/>
              </a:spcAft>
              <a:buFont typeface="Arial" pitchFamily="34" charset="0"/>
              <a:buChar char="•"/>
            </a:pPr>
            <a:endParaRPr lang="pl-PL" sz="2400" dirty="0" smtClean="0">
              <a:solidFill>
                <a:srgbClr val="004595"/>
              </a:solidFill>
            </a:endParaRPr>
          </a:p>
          <a:p>
            <a:pPr indent="-360000">
              <a:spcAft>
                <a:spcPts val="600"/>
              </a:spcAft>
              <a:buFont typeface="Arial" pitchFamily="34" charset="0"/>
              <a:buChar char="•"/>
            </a:pPr>
            <a:endParaRPr lang="pl-PL" sz="2400" dirty="0" smtClean="0">
              <a:solidFill>
                <a:srgbClr val="004595"/>
              </a:solidFill>
            </a:endParaRPr>
          </a:p>
          <a:p>
            <a:pPr indent="-360000">
              <a:spcAft>
                <a:spcPts val="600"/>
              </a:spcAft>
              <a:buFont typeface="Arial" pitchFamily="34" charset="0"/>
              <a:buChar char="•"/>
            </a:pPr>
            <a:endParaRPr lang="pl-PL" sz="2000" dirty="0" smtClean="0">
              <a:solidFill>
                <a:srgbClr val="004595"/>
              </a:solidFill>
            </a:endParaRPr>
          </a:p>
          <a:p>
            <a:pPr indent="-360000">
              <a:spcAft>
                <a:spcPts val="600"/>
              </a:spcAft>
            </a:pPr>
            <a:endParaRPr lang="pl-PL" sz="2400" dirty="0" smtClean="0">
              <a:solidFill>
                <a:srgbClr val="004595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C:\_zGRANE\Praca\PTI\Prezentacja\Prezentacja_PTI_glowk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75" y="0"/>
            <a:ext cx="9140825" cy="124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rostokąt 9"/>
          <p:cNvSpPr/>
          <p:nvPr/>
        </p:nvSpPr>
        <p:spPr>
          <a:xfrm>
            <a:off x="0" y="6429375"/>
            <a:ext cx="9144000" cy="4286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2000"/>
              </a:lnSpc>
              <a:buClr>
                <a:srgbClr val="003366"/>
              </a:buClr>
              <a:buSzPct val="100000"/>
              <a:buFont typeface="Arial" charset="0"/>
              <a:buNone/>
              <a:defRPr/>
            </a:pPr>
            <a:endParaRPr lang="pl-PL"/>
          </a:p>
        </p:txBody>
      </p:sp>
      <p:sp>
        <p:nvSpPr>
          <p:cNvPr id="12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04800" y="6500813"/>
            <a:ext cx="3581400" cy="276225"/>
          </a:xfrm>
        </p:spPr>
        <p:txBody>
          <a:bodyPr/>
          <a:lstStyle/>
          <a:p>
            <a:pPr algn="l">
              <a:defRPr/>
            </a:pPr>
            <a:r>
              <a:rPr lang="pl-PL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www.pti.org.pl</a:t>
            </a:r>
            <a:endParaRPr lang="pl-PL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" name="Rectangle 1"/>
          <p:cNvSpPr txBox="1">
            <a:spLocks noChangeArrowheads="1"/>
          </p:cNvSpPr>
          <p:nvPr/>
        </p:nvSpPr>
        <p:spPr>
          <a:xfrm>
            <a:off x="785786" y="1142984"/>
            <a:ext cx="7670800" cy="428625"/>
          </a:xfrm>
          <a:prstGeom prst="rect">
            <a:avLst/>
          </a:prstGeom>
        </p:spPr>
        <p:txBody>
          <a:bodyPr anchor="b"/>
          <a:lstStyle/>
          <a:p>
            <a:pPr algn="ctr" defTabSz="914400" fontAlgn="auto">
              <a:spcAft>
                <a:spcPts val="0"/>
              </a:spcAft>
              <a:defRPr/>
            </a:pPr>
            <a:r>
              <a:rPr lang="pl-PL" sz="2800" b="1" dirty="0" smtClean="0">
                <a:solidFill>
                  <a:srgbClr val="004595"/>
                </a:solidFill>
                <a:latin typeface="Arial" pitchFamily="34" charset="0"/>
                <a:ea typeface="+mj-ea"/>
                <a:cs typeface="Arial" pitchFamily="34" charset="0"/>
              </a:rPr>
              <a:t>Rok 2008</a:t>
            </a:r>
            <a:endParaRPr lang="en-GB" sz="2800" b="1" dirty="0">
              <a:solidFill>
                <a:srgbClr val="004595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6" name="Rectangle 1"/>
          <p:cNvSpPr txBox="1">
            <a:spLocks noChangeArrowheads="1"/>
          </p:cNvSpPr>
          <p:nvPr/>
        </p:nvSpPr>
        <p:spPr>
          <a:xfrm>
            <a:off x="1214414" y="1571612"/>
            <a:ext cx="7358114" cy="4857784"/>
          </a:xfrm>
          <a:prstGeom prst="rect">
            <a:avLst/>
          </a:prstGeom>
        </p:spPr>
        <p:txBody>
          <a:bodyPr/>
          <a:lstStyle/>
          <a:p>
            <a:pPr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400" dirty="0" smtClean="0">
                <a:solidFill>
                  <a:srgbClr val="004595"/>
                </a:solidFill>
              </a:rPr>
              <a:t>Suma bilansowa: </a:t>
            </a:r>
          </a:p>
          <a:p>
            <a:pPr indent="-360000" algn="ctr">
              <a:spcAft>
                <a:spcPts val="600"/>
              </a:spcAft>
            </a:pPr>
            <a:r>
              <a:rPr lang="pl-PL" sz="4000" dirty="0" smtClean="0">
                <a:solidFill>
                  <a:srgbClr val="004595"/>
                </a:solidFill>
              </a:rPr>
              <a:t>2.944.241,20 zł  </a:t>
            </a:r>
          </a:p>
          <a:p>
            <a:pPr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400" dirty="0" smtClean="0">
                <a:solidFill>
                  <a:srgbClr val="004595"/>
                </a:solidFill>
              </a:rPr>
              <a:t>Zysk: </a:t>
            </a:r>
          </a:p>
          <a:p>
            <a:pPr indent="-360000" algn="ctr">
              <a:spcAft>
                <a:spcPts val="600"/>
              </a:spcAft>
            </a:pPr>
            <a:r>
              <a:rPr lang="pl-PL" sz="4000" dirty="0" smtClean="0">
                <a:solidFill>
                  <a:srgbClr val="004595"/>
                </a:solidFill>
              </a:rPr>
              <a:t>140.072,29 zł</a:t>
            </a:r>
          </a:p>
          <a:p>
            <a:pPr indent="-360000">
              <a:spcAft>
                <a:spcPts val="600"/>
              </a:spcAft>
              <a:buFont typeface="Arial" pitchFamily="34" charset="0"/>
              <a:buChar char="•"/>
            </a:pPr>
            <a:endParaRPr lang="pl-PL" sz="2400" dirty="0" smtClean="0">
              <a:solidFill>
                <a:srgbClr val="004595"/>
              </a:solidFill>
            </a:endParaRPr>
          </a:p>
          <a:p>
            <a:pPr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400" dirty="0" smtClean="0">
                <a:solidFill>
                  <a:srgbClr val="004595"/>
                </a:solidFill>
              </a:rPr>
              <a:t>Bilans</a:t>
            </a:r>
          </a:p>
          <a:p>
            <a:pPr lvl="2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004595"/>
                </a:solidFill>
              </a:rPr>
              <a:t>Przyjęty przez ZG Uchwałą 85/X/09  w dniu 6.06.2009</a:t>
            </a:r>
          </a:p>
          <a:p>
            <a:pPr lvl="2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004595"/>
                </a:solidFill>
              </a:rPr>
              <a:t>Częściowo na podstawie odtworzonych zapisów</a:t>
            </a:r>
          </a:p>
          <a:p>
            <a:pPr lvl="2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004595"/>
                </a:solidFill>
              </a:rPr>
              <a:t>Badany przez biegłego rewidenta</a:t>
            </a:r>
          </a:p>
          <a:p>
            <a:pPr lvl="2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004595"/>
                </a:solidFill>
              </a:rPr>
              <a:t>Sporządzony prawidłowo</a:t>
            </a:r>
          </a:p>
          <a:p>
            <a:pPr indent="-360000">
              <a:spcAft>
                <a:spcPts val="600"/>
              </a:spcAft>
              <a:buFont typeface="Arial" pitchFamily="34" charset="0"/>
              <a:buChar char="•"/>
            </a:pPr>
            <a:endParaRPr lang="pl-PL" sz="2000" dirty="0" smtClean="0">
              <a:solidFill>
                <a:srgbClr val="004595"/>
              </a:solidFill>
            </a:endParaRPr>
          </a:p>
          <a:p>
            <a:pPr indent="-360000">
              <a:spcAft>
                <a:spcPts val="600"/>
              </a:spcAft>
            </a:pPr>
            <a:endParaRPr lang="pl-PL" sz="2400" dirty="0" smtClean="0">
              <a:solidFill>
                <a:srgbClr val="004595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C:\_zGRANE\Praca\PTI\Prezentacja\Prezentacja_PTI_glowk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75" y="0"/>
            <a:ext cx="9140825" cy="124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rostokąt 9"/>
          <p:cNvSpPr/>
          <p:nvPr/>
        </p:nvSpPr>
        <p:spPr>
          <a:xfrm>
            <a:off x="0" y="6429375"/>
            <a:ext cx="9144000" cy="4286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2000"/>
              </a:lnSpc>
              <a:buClr>
                <a:srgbClr val="003366"/>
              </a:buClr>
              <a:buSzPct val="100000"/>
              <a:buFont typeface="Arial" charset="0"/>
              <a:buNone/>
              <a:defRPr/>
            </a:pPr>
            <a:endParaRPr lang="pl-PL"/>
          </a:p>
        </p:txBody>
      </p:sp>
      <p:sp>
        <p:nvSpPr>
          <p:cNvPr id="12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04800" y="6500813"/>
            <a:ext cx="3581400" cy="276225"/>
          </a:xfrm>
        </p:spPr>
        <p:txBody>
          <a:bodyPr/>
          <a:lstStyle/>
          <a:p>
            <a:pPr algn="l">
              <a:defRPr/>
            </a:pPr>
            <a:r>
              <a:rPr lang="pl-PL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www.pti.org.pl</a:t>
            </a:r>
            <a:endParaRPr lang="pl-PL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" name="Rectangle 1"/>
          <p:cNvSpPr txBox="1">
            <a:spLocks noChangeArrowheads="1"/>
          </p:cNvSpPr>
          <p:nvPr/>
        </p:nvSpPr>
        <p:spPr>
          <a:xfrm>
            <a:off x="785786" y="1142984"/>
            <a:ext cx="7670800" cy="428625"/>
          </a:xfrm>
          <a:prstGeom prst="rect">
            <a:avLst/>
          </a:prstGeom>
        </p:spPr>
        <p:txBody>
          <a:bodyPr anchor="b"/>
          <a:lstStyle/>
          <a:p>
            <a:pPr algn="ctr" defTabSz="914400" fontAlgn="auto">
              <a:spcAft>
                <a:spcPts val="0"/>
              </a:spcAft>
              <a:defRPr/>
            </a:pPr>
            <a:r>
              <a:rPr lang="pl-PL" sz="2800" b="1" dirty="0" smtClean="0">
                <a:solidFill>
                  <a:srgbClr val="004595"/>
                </a:solidFill>
                <a:latin typeface="Arial" pitchFamily="34" charset="0"/>
                <a:ea typeface="+mj-ea"/>
                <a:cs typeface="Arial" pitchFamily="34" charset="0"/>
              </a:rPr>
              <a:t>Rok 2009</a:t>
            </a:r>
            <a:endParaRPr lang="en-GB" sz="2800" b="1" dirty="0">
              <a:solidFill>
                <a:srgbClr val="004595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6" name="Rectangle 1"/>
          <p:cNvSpPr txBox="1">
            <a:spLocks noChangeArrowheads="1"/>
          </p:cNvSpPr>
          <p:nvPr/>
        </p:nvSpPr>
        <p:spPr>
          <a:xfrm>
            <a:off x="214282" y="1571612"/>
            <a:ext cx="8715436" cy="4857784"/>
          </a:xfrm>
          <a:prstGeom prst="rect">
            <a:avLst/>
          </a:prstGeom>
        </p:spPr>
        <p:txBody>
          <a:bodyPr/>
          <a:lstStyle/>
          <a:p>
            <a:pPr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400" dirty="0" smtClean="0">
                <a:solidFill>
                  <a:srgbClr val="004595"/>
                </a:solidFill>
              </a:rPr>
              <a:t>Suma bilansowa: </a:t>
            </a:r>
          </a:p>
          <a:p>
            <a:pPr indent="-360000" algn="ctr">
              <a:spcAft>
                <a:spcPts val="600"/>
              </a:spcAft>
            </a:pPr>
            <a:r>
              <a:rPr lang="pl-PL" sz="4000" dirty="0" smtClean="0">
                <a:solidFill>
                  <a:srgbClr val="004595"/>
                </a:solidFill>
              </a:rPr>
              <a:t>3.038.580,81 zł  </a:t>
            </a:r>
          </a:p>
          <a:p>
            <a:pPr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400" dirty="0" smtClean="0">
                <a:solidFill>
                  <a:srgbClr val="004595"/>
                </a:solidFill>
              </a:rPr>
              <a:t>Zysk: </a:t>
            </a:r>
          </a:p>
          <a:p>
            <a:pPr indent="-360000" algn="ctr">
              <a:spcAft>
                <a:spcPts val="600"/>
              </a:spcAft>
            </a:pPr>
            <a:r>
              <a:rPr lang="pl-PL" sz="4000" dirty="0" smtClean="0">
                <a:solidFill>
                  <a:srgbClr val="004595"/>
                </a:solidFill>
              </a:rPr>
              <a:t>1.898,85 zł</a:t>
            </a:r>
          </a:p>
          <a:p>
            <a:pPr indent="-360000">
              <a:spcAft>
                <a:spcPts val="600"/>
              </a:spcAft>
              <a:buFont typeface="Arial" pitchFamily="34" charset="0"/>
              <a:buChar char="•"/>
            </a:pPr>
            <a:endParaRPr lang="pl-PL" sz="1400" dirty="0" smtClean="0">
              <a:solidFill>
                <a:srgbClr val="004595"/>
              </a:solidFill>
            </a:endParaRPr>
          </a:p>
          <a:p>
            <a:pPr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400" dirty="0" smtClean="0">
                <a:solidFill>
                  <a:srgbClr val="004595"/>
                </a:solidFill>
              </a:rPr>
              <a:t>Nowy plan kont od 1.01.2009</a:t>
            </a:r>
          </a:p>
          <a:p>
            <a:pPr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400" dirty="0" smtClean="0">
                <a:solidFill>
                  <a:srgbClr val="004595"/>
                </a:solidFill>
              </a:rPr>
              <a:t>Bilans</a:t>
            </a:r>
          </a:p>
          <a:p>
            <a:pPr lvl="2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004595"/>
                </a:solidFill>
              </a:rPr>
              <a:t>Przyjęty przez ZG Uchwałą 141/X/2010  w dniu 12.06.2010</a:t>
            </a:r>
          </a:p>
          <a:p>
            <a:pPr lvl="2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004595"/>
                </a:solidFill>
              </a:rPr>
              <a:t>Częściowo na podstawie odtworzonych zapisów</a:t>
            </a:r>
          </a:p>
          <a:p>
            <a:pPr lvl="2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004595"/>
                </a:solidFill>
              </a:rPr>
              <a:t>Badany przez biegłego rewidenta</a:t>
            </a:r>
          </a:p>
          <a:p>
            <a:pPr lvl="2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004595"/>
                </a:solidFill>
              </a:rPr>
              <a:t>Sporządzony prawidłowo</a:t>
            </a:r>
          </a:p>
          <a:p>
            <a:pPr indent="-360000">
              <a:spcAft>
                <a:spcPts val="600"/>
              </a:spcAft>
              <a:buFont typeface="Arial" pitchFamily="34" charset="0"/>
              <a:buChar char="•"/>
            </a:pPr>
            <a:endParaRPr lang="pl-PL" sz="2000" dirty="0" smtClean="0">
              <a:solidFill>
                <a:srgbClr val="004595"/>
              </a:solidFill>
            </a:endParaRPr>
          </a:p>
          <a:p>
            <a:pPr indent="-360000">
              <a:spcAft>
                <a:spcPts val="600"/>
              </a:spcAft>
            </a:pPr>
            <a:endParaRPr lang="pl-PL" sz="2400" dirty="0" smtClean="0">
              <a:solidFill>
                <a:srgbClr val="004595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C:\_zGRANE\Praca\PTI\Prezentacja\Prezentacja_PTI_glowk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75" y="0"/>
            <a:ext cx="9140825" cy="124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rostokąt 9"/>
          <p:cNvSpPr/>
          <p:nvPr/>
        </p:nvSpPr>
        <p:spPr>
          <a:xfrm>
            <a:off x="0" y="6429375"/>
            <a:ext cx="9144000" cy="4286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2000"/>
              </a:lnSpc>
              <a:buClr>
                <a:srgbClr val="003366"/>
              </a:buClr>
              <a:buSzPct val="100000"/>
              <a:buFont typeface="Arial" charset="0"/>
              <a:buNone/>
              <a:defRPr/>
            </a:pPr>
            <a:endParaRPr lang="pl-PL"/>
          </a:p>
        </p:txBody>
      </p:sp>
      <p:sp>
        <p:nvSpPr>
          <p:cNvPr id="12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04800" y="6500813"/>
            <a:ext cx="3581400" cy="276225"/>
          </a:xfrm>
        </p:spPr>
        <p:txBody>
          <a:bodyPr/>
          <a:lstStyle/>
          <a:p>
            <a:pPr algn="l">
              <a:defRPr/>
            </a:pPr>
            <a:r>
              <a:rPr lang="pl-PL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www.pti.org.pl</a:t>
            </a:r>
            <a:endParaRPr lang="pl-PL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" name="Rectangle 1"/>
          <p:cNvSpPr txBox="1">
            <a:spLocks noChangeArrowheads="1"/>
          </p:cNvSpPr>
          <p:nvPr/>
        </p:nvSpPr>
        <p:spPr>
          <a:xfrm>
            <a:off x="785786" y="1142984"/>
            <a:ext cx="7670800" cy="428625"/>
          </a:xfrm>
          <a:prstGeom prst="rect">
            <a:avLst/>
          </a:prstGeom>
        </p:spPr>
        <p:txBody>
          <a:bodyPr anchor="b"/>
          <a:lstStyle/>
          <a:p>
            <a:pPr algn="ctr" defTabSz="914400" fontAlgn="auto">
              <a:spcAft>
                <a:spcPts val="0"/>
              </a:spcAft>
              <a:defRPr/>
            </a:pPr>
            <a:r>
              <a:rPr lang="pl-PL" sz="2800" b="1" dirty="0" smtClean="0">
                <a:solidFill>
                  <a:srgbClr val="004595"/>
                </a:solidFill>
                <a:latin typeface="Arial" pitchFamily="34" charset="0"/>
                <a:ea typeface="+mj-ea"/>
                <a:cs typeface="Arial" pitchFamily="34" charset="0"/>
              </a:rPr>
              <a:t>Rok 2010</a:t>
            </a:r>
            <a:endParaRPr lang="en-GB" sz="2800" b="1" dirty="0">
              <a:solidFill>
                <a:srgbClr val="004595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6" name="Rectangle 1"/>
          <p:cNvSpPr txBox="1">
            <a:spLocks noChangeArrowheads="1"/>
          </p:cNvSpPr>
          <p:nvPr/>
        </p:nvSpPr>
        <p:spPr>
          <a:xfrm>
            <a:off x="214282" y="1571612"/>
            <a:ext cx="8715436" cy="4857784"/>
          </a:xfrm>
          <a:prstGeom prst="rect">
            <a:avLst/>
          </a:prstGeom>
        </p:spPr>
        <p:txBody>
          <a:bodyPr/>
          <a:lstStyle/>
          <a:p>
            <a:pPr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400" dirty="0" smtClean="0">
                <a:solidFill>
                  <a:srgbClr val="004595"/>
                </a:solidFill>
              </a:rPr>
              <a:t>Bilans jeszcze nie gotowy</a:t>
            </a:r>
          </a:p>
          <a:p>
            <a:pPr lvl="2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004595"/>
                </a:solidFill>
              </a:rPr>
              <a:t>W dniu sporządzenia Sprawozdania GKR </a:t>
            </a:r>
          </a:p>
          <a:p>
            <a:pPr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400" dirty="0" smtClean="0">
                <a:solidFill>
                  <a:srgbClr val="004595"/>
                </a:solidFill>
              </a:rPr>
              <a:t>Informacja wstępna: </a:t>
            </a:r>
          </a:p>
          <a:p>
            <a:pPr lvl="2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004595"/>
                </a:solidFill>
              </a:rPr>
              <a:t>Przychody: </a:t>
            </a:r>
          </a:p>
          <a:p>
            <a:pPr indent="-360000" algn="ctr">
              <a:spcAft>
                <a:spcPts val="600"/>
              </a:spcAft>
            </a:pPr>
            <a:r>
              <a:rPr lang="pl-PL" sz="2800" dirty="0" smtClean="0">
                <a:solidFill>
                  <a:srgbClr val="004595"/>
                </a:solidFill>
              </a:rPr>
              <a:t>9.295.728,08 zł</a:t>
            </a:r>
          </a:p>
          <a:p>
            <a:pPr lvl="2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004595"/>
                </a:solidFill>
              </a:rPr>
              <a:t>Koszty: </a:t>
            </a:r>
          </a:p>
          <a:p>
            <a:pPr indent="-360000" algn="ctr">
              <a:spcAft>
                <a:spcPts val="600"/>
              </a:spcAft>
            </a:pPr>
            <a:r>
              <a:rPr lang="pl-PL" sz="2800" dirty="0" smtClean="0">
                <a:solidFill>
                  <a:srgbClr val="004595"/>
                </a:solidFill>
              </a:rPr>
              <a:t>9.144.918,97 zł</a:t>
            </a:r>
          </a:p>
          <a:p>
            <a:pPr lvl="2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004595"/>
                </a:solidFill>
              </a:rPr>
              <a:t>Zysk: </a:t>
            </a:r>
          </a:p>
          <a:p>
            <a:pPr indent="-360000" algn="ctr">
              <a:spcAft>
                <a:spcPts val="600"/>
              </a:spcAft>
            </a:pPr>
            <a:r>
              <a:rPr lang="pl-PL" sz="2800" dirty="0" smtClean="0">
                <a:solidFill>
                  <a:srgbClr val="004595"/>
                </a:solidFill>
              </a:rPr>
              <a:t>150.809,11 zł</a:t>
            </a:r>
          </a:p>
          <a:p>
            <a:pPr indent="-360000">
              <a:spcAft>
                <a:spcPts val="600"/>
              </a:spcAft>
              <a:buFont typeface="Arial" pitchFamily="34" charset="0"/>
              <a:buChar char="•"/>
            </a:pPr>
            <a:endParaRPr lang="pl-PL" sz="1400" dirty="0" smtClean="0">
              <a:solidFill>
                <a:srgbClr val="004595"/>
              </a:solidFill>
            </a:endParaRPr>
          </a:p>
          <a:p>
            <a:pPr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400" dirty="0" smtClean="0">
                <a:solidFill>
                  <a:srgbClr val="004595"/>
                </a:solidFill>
              </a:rPr>
              <a:t>Aktualniejsza informacja – Wiceprezes ds. Finansowych</a:t>
            </a:r>
            <a:endParaRPr lang="pl-PL" sz="2000" dirty="0" smtClean="0">
              <a:solidFill>
                <a:srgbClr val="004595"/>
              </a:solidFill>
            </a:endParaRPr>
          </a:p>
          <a:p>
            <a:pPr indent="-360000">
              <a:spcAft>
                <a:spcPts val="600"/>
              </a:spcAft>
            </a:pPr>
            <a:endParaRPr lang="pl-PL" sz="2400" dirty="0" smtClean="0">
              <a:solidFill>
                <a:srgbClr val="004595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6" descr="C:\_zGRANE\Praca\PTI\Prezentacja\Prezentacja_PTI_glowk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75" y="0"/>
            <a:ext cx="9140825" cy="124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7" descr="C:\_zGRANE\Praca\PTI\Prezentacja\Prezentacja_PTI_drzewk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70700" y="1928802"/>
            <a:ext cx="2273300" cy="272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Prostokąt 13"/>
          <p:cNvSpPr/>
          <p:nvPr/>
        </p:nvSpPr>
        <p:spPr>
          <a:xfrm>
            <a:off x="0" y="6429375"/>
            <a:ext cx="9144000" cy="4286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2000"/>
              </a:lnSpc>
              <a:buClr>
                <a:srgbClr val="003366"/>
              </a:buClr>
              <a:buSzPct val="100000"/>
              <a:buFont typeface="Arial" charset="0"/>
              <a:buNone/>
              <a:defRPr/>
            </a:pPr>
            <a:endParaRPr lang="pl-PL"/>
          </a:p>
        </p:txBody>
      </p:sp>
      <p:sp>
        <p:nvSpPr>
          <p:cNvPr id="15" name="Prostokąt 14"/>
          <p:cNvSpPr/>
          <p:nvPr/>
        </p:nvSpPr>
        <p:spPr>
          <a:xfrm>
            <a:off x="3429000" y="4786313"/>
            <a:ext cx="5715000" cy="46037"/>
          </a:xfrm>
          <a:prstGeom prst="rect">
            <a:avLst/>
          </a:prstGeom>
          <a:solidFill>
            <a:srgbClr val="EE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2000"/>
              </a:lnSpc>
              <a:buClr>
                <a:srgbClr val="003366"/>
              </a:buClr>
              <a:buSzPct val="100000"/>
              <a:buFont typeface="Arial" charset="0"/>
              <a:buNone/>
              <a:defRPr/>
            </a:pPr>
            <a:endParaRPr lang="pl-PL"/>
          </a:p>
        </p:txBody>
      </p:sp>
      <p:sp>
        <p:nvSpPr>
          <p:cNvPr id="16" name="Rectangle 1"/>
          <p:cNvSpPr txBox="1">
            <a:spLocks noChangeArrowheads="1"/>
          </p:cNvSpPr>
          <p:nvPr/>
        </p:nvSpPr>
        <p:spPr>
          <a:xfrm>
            <a:off x="3500430" y="4857760"/>
            <a:ext cx="3616325" cy="642952"/>
          </a:xfrm>
          <a:prstGeom prst="rect">
            <a:avLst/>
          </a:prstGeom>
        </p:spPr>
        <p:txBody>
          <a:bodyPr anchor="b"/>
          <a:lstStyle/>
          <a:p>
            <a:pPr defTabSz="914400" fontAlgn="auto">
              <a:spcAft>
                <a:spcPts val="0"/>
              </a:spcAft>
              <a:defRPr/>
            </a:pPr>
            <a:endParaRPr lang="en-GB" sz="1400" dirty="0">
              <a:solidFill>
                <a:srgbClr val="004595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2" name="Rectangle 1"/>
          <p:cNvSpPr txBox="1">
            <a:spLocks noChangeArrowheads="1"/>
          </p:cNvSpPr>
          <p:nvPr/>
        </p:nvSpPr>
        <p:spPr>
          <a:xfrm>
            <a:off x="2500298" y="3286124"/>
            <a:ext cx="4929221" cy="1428760"/>
          </a:xfrm>
          <a:prstGeom prst="rect">
            <a:avLst/>
          </a:prstGeom>
        </p:spPr>
        <p:txBody>
          <a:bodyPr anchor="b"/>
          <a:lstStyle/>
          <a:p>
            <a:pPr defTabSz="914400" fontAlgn="auto">
              <a:spcAft>
                <a:spcPts val="0"/>
              </a:spcAft>
              <a:defRPr/>
            </a:pPr>
            <a:r>
              <a:rPr lang="pl-PL" sz="4800" dirty="0" smtClean="0">
                <a:solidFill>
                  <a:srgbClr val="0070C0"/>
                </a:solidFill>
              </a:rPr>
              <a:t>Nieprawidłowości =&gt; zalecenia</a:t>
            </a:r>
            <a:endParaRPr lang="en-GB" sz="3600" dirty="0">
              <a:solidFill>
                <a:srgbClr val="0070C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C:\_zGRANE\Praca\PTI\Prezentacja\Prezentacja_PTI_glowk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75" y="0"/>
            <a:ext cx="9140825" cy="124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rostokąt 9"/>
          <p:cNvSpPr/>
          <p:nvPr/>
        </p:nvSpPr>
        <p:spPr>
          <a:xfrm>
            <a:off x="0" y="6429375"/>
            <a:ext cx="9144000" cy="4286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2000"/>
              </a:lnSpc>
              <a:buClr>
                <a:srgbClr val="003366"/>
              </a:buClr>
              <a:buSzPct val="100000"/>
              <a:buFont typeface="Arial" charset="0"/>
              <a:buNone/>
              <a:defRPr/>
            </a:pPr>
            <a:endParaRPr lang="pl-PL"/>
          </a:p>
        </p:txBody>
      </p:sp>
      <p:sp>
        <p:nvSpPr>
          <p:cNvPr id="12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04800" y="6500813"/>
            <a:ext cx="3581400" cy="276225"/>
          </a:xfrm>
        </p:spPr>
        <p:txBody>
          <a:bodyPr/>
          <a:lstStyle/>
          <a:p>
            <a:pPr algn="l">
              <a:defRPr/>
            </a:pPr>
            <a:r>
              <a:rPr lang="pl-PL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www.pti.org.pl</a:t>
            </a:r>
            <a:endParaRPr lang="pl-PL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" name="Rectangle 1"/>
          <p:cNvSpPr txBox="1">
            <a:spLocks noChangeArrowheads="1"/>
          </p:cNvSpPr>
          <p:nvPr/>
        </p:nvSpPr>
        <p:spPr>
          <a:xfrm>
            <a:off x="785786" y="1142984"/>
            <a:ext cx="7670800" cy="428625"/>
          </a:xfrm>
          <a:prstGeom prst="rect">
            <a:avLst/>
          </a:prstGeom>
        </p:spPr>
        <p:txBody>
          <a:bodyPr anchor="b"/>
          <a:lstStyle/>
          <a:p>
            <a:pPr algn="ctr" defTabSz="914400" fontAlgn="auto">
              <a:spcAft>
                <a:spcPts val="0"/>
              </a:spcAft>
              <a:defRPr/>
            </a:pPr>
            <a:r>
              <a:rPr lang="pl-PL" sz="2800" b="1" dirty="0" smtClean="0">
                <a:solidFill>
                  <a:srgbClr val="004595"/>
                </a:solidFill>
                <a:latin typeface="Arial" pitchFamily="34" charset="0"/>
                <a:ea typeface="+mj-ea"/>
                <a:cs typeface="Arial" pitchFamily="34" charset="0"/>
              </a:rPr>
              <a:t>Sprawy finansowe</a:t>
            </a:r>
            <a:endParaRPr lang="en-GB" sz="2800" b="1" dirty="0">
              <a:solidFill>
                <a:srgbClr val="004595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6" name="Rectangle 1"/>
          <p:cNvSpPr txBox="1">
            <a:spLocks noChangeArrowheads="1"/>
          </p:cNvSpPr>
          <p:nvPr/>
        </p:nvSpPr>
        <p:spPr>
          <a:xfrm>
            <a:off x="285720" y="1714488"/>
            <a:ext cx="8858280" cy="4500594"/>
          </a:xfrm>
          <a:prstGeom prst="rect">
            <a:avLst/>
          </a:prstGeom>
        </p:spPr>
        <p:txBody>
          <a:bodyPr/>
          <a:lstStyle/>
          <a:p>
            <a:pPr lvl="1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400" dirty="0" smtClean="0">
                <a:solidFill>
                  <a:srgbClr val="004595"/>
                </a:solidFill>
              </a:rPr>
              <a:t>Nieprawidłowości</a:t>
            </a:r>
          </a:p>
          <a:p>
            <a:pPr lvl="2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004595"/>
                </a:solidFill>
              </a:rPr>
              <a:t>Zbyt rozbudowany, skomplikowany plan kont</a:t>
            </a:r>
          </a:p>
          <a:p>
            <a:pPr lvl="2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004595"/>
                </a:solidFill>
              </a:rPr>
              <a:t>Brak opisów merytorycznych dokumentów księgowych</a:t>
            </a:r>
          </a:p>
          <a:p>
            <a:pPr lvl="2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004595"/>
                </a:solidFill>
              </a:rPr>
              <a:t>Nieprzestrzeganie zasad zatwierdzania dokumentów</a:t>
            </a:r>
          </a:p>
          <a:p>
            <a:pPr lvl="2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004595"/>
                </a:solidFill>
              </a:rPr>
              <a:t>Niewłaściwe stosowanie not księgowych</a:t>
            </a:r>
          </a:p>
          <a:p>
            <a:pPr lvl="2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004595"/>
                </a:solidFill>
              </a:rPr>
              <a:t>Nieprzejrzyste zasady zarachowania kosztów na kontach poszczególnych jednostek i działalności</a:t>
            </a:r>
          </a:p>
          <a:p>
            <a:pPr lvl="2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004595"/>
                </a:solidFill>
              </a:rPr>
              <a:t>Niedostatek metod analizowania stanu i trendów</a:t>
            </a:r>
          </a:p>
          <a:p>
            <a:pPr lvl="2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004595"/>
                </a:solidFill>
              </a:rPr>
              <a:t>Niepokojący wzrost kosztów stałych </a:t>
            </a:r>
          </a:p>
          <a:p>
            <a:pPr lvl="3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>
                <a:solidFill>
                  <a:srgbClr val="004595"/>
                </a:solidFill>
              </a:rPr>
              <a:t>Pomimo wyraźnego spadku wydatków z tytułu zatrudnienia w BZG</a:t>
            </a:r>
          </a:p>
          <a:p>
            <a:pPr lvl="2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004595"/>
                </a:solidFill>
              </a:rPr>
              <a:t>Od kilku lat stale ujemny wynik finansowy projektu EUCIP</a:t>
            </a:r>
          </a:p>
          <a:p>
            <a:pPr indent="-360000">
              <a:spcAft>
                <a:spcPts val="600"/>
              </a:spcAft>
              <a:buFont typeface="Arial" pitchFamily="34" charset="0"/>
              <a:buChar char="•"/>
            </a:pPr>
            <a:endParaRPr lang="pl-PL" sz="2000" dirty="0" smtClean="0">
              <a:solidFill>
                <a:srgbClr val="004595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C:\_zGRANE\Praca\PTI\Prezentacja\Prezentacja_PTI_glowk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75" y="0"/>
            <a:ext cx="9140825" cy="124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rostokąt 9"/>
          <p:cNvSpPr/>
          <p:nvPr/>
        </p:nvSpPr>
        <p:spPr>
          <a:xfrm>
            <a:off x="0" y="6429375"/>
            <a:ext cx="9144000" cy="4286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2000"/>
              </a:lnSpc>
              <a:buClr>
                <a:srgbClr val="003366"/>
              </a:buClr>
              <a:buSzPct val="100000"/>
              <a:buFont typeface="Arial" charset="0"/>
              <a:buNone/>
              <a:defRPr/>
            </a:pPr>
            <a:endParaRPr lang="pl-PL"/>
          </a:p>
        </p:txBody>
      </p:sp>
      <p:sp>
        <p:nvSpPr>
          <p:cNvPr id="12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04800" y="6500813"/>
            <a:ext cx="3581400" cy="276225"/>
          </a:xfrm>
        </p:spPr>
        <p:txBody>
          <a:bodyPr/>
          <a:lstStyle/>
          <a:p>
            <a:pPr algn="l">
              <a:defRPr/>
            </a:pPr>
            <a:r>
              <a:rPr lang="pl-PL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www.pti.org.pl</a:t>
            </a:r>
            <a:endParaRPr lang="pl-PL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" name="Rectangle 1"/>
          <p:cNvSpPr txBox="1">
            <a:spLocks noChangeArrowheads="1"/>
          </p:cNvSpPr>
          <p:nvPr/>
        </p:nvSpPr>
        <p:spPr>
          <a:xfrm>
            <a:off x="785786" y="1142984"/>
            <a:ext cx="7670800" cy="428625"/>
          </a:xfrm>
          <a:prstGeom prst="rect">
            <a:avLst/>
          </a:prstGeom>
        </p:spPr>
        <p:txBody>
          <a:bodyPr anchor="b"/>
          <a:lstStyle/>
          <a:p>
            <a:pPr algn="ctr" defTabSz="914400" fontAlgn="auto">
              <a:spcAft>
                <a:spcPts val="0"/>
              </a:spcAft>
              <a:defRPr/>
            </a:pPr>
            <a:r>
              <a:rPr lang="pl-PL" sz="2800" b="1" dirty="0" smtClean="0">
                <a:solidFill>
                  <a:srgbClr val="004595"/>
                </a:solidFill>
                <a:latin typeface="Arial" pitchFamily="34" charset="0"/>
                <a:ea typeface="+mj-ea"/>
                <a:cs typeface="Arial" pitchFamily="34" charset="0"/>
              </a:rPr>
              <a:t>Sprawy finansowe</a:t>
            </a:r>
            <a:endParaRPr lang="en-GB" sz="2800" b="1" dirty="0">
              <a:solidFill>
                <a:srgbClr val="004595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6" name="Rectangle 1"/>
          <p:cNvSpPr txBox="1">
            <a:spLocks noChangeArrowheads="1"/>
          </p:cNvSpPr>
          <p:nvPr/>
        </p:nvSpPr>
        <p:spPr>
          <a:xfrm>
            <a:off x="285720" y="1714488"/>
            <a:ext cx="8858280" cy="4500594"/>
          </a:xfrm>
          <a:prstGeom prst="rect">
            <a:avLst/>
          </a:prstGeom>
        </p:spPr>
        <p:txBody>
          <a:bodyPr/>
          <a:lstStyle/>
          <a:p>
            <a:pPr lvl="1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400" dirty="0" smtClean="0">
                <a:solidFill>
                  <a:srgbClr val="004595"/>
                </a:solidFill>
              </a:rPr>
              <a:t>Uwagi dodatkowe</a:t>
            </a:r>
          </a:p>
          <a:p>
            <a:pPr lvl="2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004595"/>
                </a:solidFill>
              </a:rPr>
              <a:t>Wzrost działalności gospodarczej PTI</a:t>
            </a:r>
          </a:p>
          <a:p>
            <a:pPr lvl="3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>
                <a:solidFill>
                  <a:srgbClr val="004595"/>
                </a:solidFill>
              </a:rPr>
              <a:t>Skala</a:t>
            </a:r>
          </a:p>
          <a:p>
            <a:pPr lvl="3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>
                <a:solidFill>
                  <a:srgbClr val="004595"/>
                </a:solidFill>
              </a:rPr>
              <a:t>Różnorodność</a:t>
            </a:r>
          </a:p>
          <a:p>
            <a:pPr lvl="2" indent="-457200">
              <a:spcAft>
                <a:spcPts val="600"/>
              </a:spcAft>
              <a:buFont typeface="Arial" pitchFamily="34" charset="0"/>
              <a:buChar char="•"/>
            </a:pPr>
            <a:endParaRPr lang="pl-PL" sz="2000" dirty="0" smtClean="0">
              <a:solidFill>
                <a:srgbClr val="004595"/>
              </a:solidFill>
            </a:endParaRPr>
          </a:p>
          <a:p>
            <a:pPr lvl="2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004595"/>
                </a:solidFill>
              </a:rPr>
              <a:t>Wzrost kosztów stałych</a:t>
            </a:r>
          </a:p>
          <a:p>
            <a:pPr lvl="3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>
                <a:solidFill>
                  <a:srgbClr val="004595"/>
                </a:solidFill>
              </a:rPr>
              <a:t>Koszty utrzymania biura</a:t>
            </a:r>
          </a:p>
          <a:p>
            <a:pPr lvl="2" indent="-457200">
              <a:spcAft>
                <a:spcPts val="600"/>
              </a:spcAft>
              <a:buFont typeface="Arial" pitchFamily="34" charset="0"/>
              <a:buChar char="•"/>
            </a:pPr>
            <a:endParaRPr lang="pl-PL" sz="2000" dirty="0" smtClean="0">
              <a:solidFill>
                <a:srgbClr val="004595"/>
              </a:solidFill>
            </a:endParaRPr>
          </a:p>
          <a:p>
            <a:pPr lvl="2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004595"/>
                </a:solidFill>
              </a:rPr>
              <a:t>Ujemny wynik finansowy EUCIP</a:t>
            </a:r>
          </a:p>
          <a:p>
            <a:pPr lvl="3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>
                <a:solidFill>
                  <a:srgbClr val="004595"/>
                </a:solidFill>
              </a:rPr>
              <a:t>Niedopracowane produkty, brak promocji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C:\_zGRANE\Praca\PTI\Prezentacja\Prezentacja_PTI_glowk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75" y="0"/>
            <a:ext cx="9140825" cy="124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rostokąt 9"/>
          <p:cNvSpPr/>
          <p:nvPr/>
        </p:nvSpPr>
        <p:spPr>
          <a:xfrm>
            <a:off x="0" y="6429375"/>
            <a:ext cx="9144000" cy="4286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2000"/>
              </a:lnSpc>
              <a:buClr>
                <a:srgbClr val="003366"/>
              </a:buClr>
              <a:buSzPct val="100000"/>
              <a:buFont typeface="Arial" charset="0"/>
              <a:buNone/>
              <a:defRPr/>
            </a:pPr>
            <a:endParaRPr lang="pl-PL"/>
          </a:p>
        </p:txBody>
      </p:sp>
      <p:sp>
        <p:nvSpPr>
          <p:cNvPr id="12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04800" y="6500813"/>
            <a:ext cx="3581400" cy="276225"/>
          </a:xfrm>
        </p:spPr>
        <p:txBody>
          <a:bodyPr/>
          <a:lstStyle/>
          <a:p>
            <a:pPr algn="l">
              <a:defRPr/>
            </a:pPr>
            <a:r>
              <a:rPr lang="pl-PL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www.pti.org.pl</a:t>
            </a:r>
            <a:endParaRPr lang="pl-PL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" name="Rectangle 1"/>
          <p:cNvSpPr txBox="1">
            <a:spLocks noChangeArrowheads="1"/>
          </p:cNvSpPr>
          <p:nvPr/>
        </p:nvSpPr>
        <p:spPr>
          <a:xfrm>
            <a:off x="785786" y="1142984"/>
            <a:ext cx="7670800" cy="428625"/>
          </a:xfrm>
          <a:prstGeom prst="rect">
            <a:avLst/>
          </a:prstGeom>
        </p:spPr>
        <p:txBody>
          <a:bodyPr anchor="b"/>
          <a:lstStyle/>
          <a:p>
            <a:pPr algn="ctr" defTabSz="914400" fontAlgn="auto">
              <a:spcAft>
                <a:spcPts val="0"/>
              </a:spcAft>
              <a:defRPr/>
            </a:pPr>
            <a:r>
              <a:rPr lang="pl-PL" sz="2800" b="1" dirty="0" smtClean="0">
                <a:solidFill>
                  <a:srgbClr val="004595"/>
                </a:solidFill>
                <a:latin typeface="Arial" pitchFamily="34" charset="0"/>
                <a:ea typeface="+mj-ea"/>
                <a:cs typeface="Arial" pitchFamily="34" charset="0"/>
              </a:rPr>
              <a:t>Sprawy finansowe</a:t>
            </a:r>
            <a:endParaRPr lang="en-GB" sz="2800" b="1" dirty="0">
              <a:solidFill>
                <a:srgbClr val="004595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6" name="Rectangle 1"/>
          <p:cNvSpPr txBox="1">
            <a:spLocks noChangeArrowheads="1"/>
          </p:cNvSpPr>
          <p:nvPr/>
        </p:nvSpPr>
        <p:spPr>
          <a:xfrm>
            <a:off x="285720" y="1714488"/>
            <a:ext cx="8858280" cy="4500594"/>
          </a:xfrm>
          <a:prstGeom prst="rect">
            <a:avLst/>
          </a:prstGeom>
        </p:spPr>
        <p:txBody>
          <a:bodyPr/>
          <a:lstStyle/>
          <a:p>
            <a:pPr lvl="1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400" dirty="0" smtClean="0">
                <a:solidFill>
                  <a:srgbClr val="004595"/>
                </a:solidFill>
              </a:rPr>
              <a:t>Zalecenia</a:t>
            </a:r>
          </a:p>
          <a:p>
            <a:pPr lvl="2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004595"/>
                </a:solidFill>
              </a:rPr>
              <a:t>Monitorowanie poziomu kosztów stałych</a:t>
            </a:r>
          </a:p>
          <a:p>
            <a:pPr lvl="2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004595"/>
                </a:solidFill>
              </a:rPr>
              <a:t>Weryfikacja zasadności kontynuacji EUCIP</a:t>
            </a:r>
          </a:p>
          <a:p>
            <a:pPr lvl="2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004595"/>
                </a:solidFill>
              </a:rPr>
              <a:t>Monitorowanie działalności gospodarczych</a:t>
            </a:r>
          </a:p>
          <a:p>
            <a:pPr lvl="3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>
                <a:solidFill>
                  <a:srgbClr val="004595"/>
                </a:solidFill>
              </a:rPr>
              <a:t>Realizacja postawionych celów</a:t>
            </a:r>
          </a:p>
          <a:p>
            <a:pPr lvl="3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>
                <a:solidFill>
                  <a:srgbClr val="004595"/>
                </a:solidFill>
              </a:rPr>
              <a:t>Przejrzystość</a:t>
            </a:r>
          </a:p>
          <a:p>
            <a:pPr lvl="2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004595"/>
                </a:solidFill>
              </a:rPr>
              <a:t>Uproszczenie budżetowania</a:t>
            </a:r>
          </a:p>
          <a:p>
            <a:pPr lvl="2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004595"/>
                </a:solidFill>
              </a:rPr>
              <a:t>Sporządzenie prostej instrukcji kancelaryjnej</a:t>
            </a:r>
          </a:p>
          <a:p>
            <a:pPr lvl="2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004595"/>
                </a:solidFill>
              </a:rPr>
              <a:t>Ścisłe weryfikowanie przyjmowanych do rozliczenia i księgowania dokumentów z Ładem Gospodarczym i z zawartymi Umowami</a:t>
            </a:r>
          </a:p>
          <a:p>
            <a:pPr lvl="2" indent="-457200">
              <a:spcAft>
                <a:spcPts val="600"/>
              </a:spcAft>
              <a:buFont typeface="Arial" pitchFamily="34" charset="0"/>
              <a:buChar char="•"/>
            </a:pPr>
            <a:endParaRPr lang="pl-PL" sz="2000" dirty="0" smtClean="0">
              <a:solidFill>
                <a:srgbClr val="004595"/>
              </a:solidFill>
            </a:endParaRPr>
          </a:p>
          <a:p>
            <a:pPr lvl="2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004595"/>
                </a:solidFill>
              </a:rPr>
              <a:t>Wybranie Skarbnika!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C:\_zGRANE\Praca\PTI\Prezentacja\Prezentacja_PTI_glowk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75" y="0"/>
            <a:ext cx="9140825" cy="124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rostokąt 9"/>
          <p:cNvSpPr/>
          <p:nvPr/>
        </p:nvSpPr>
        <p:spPr>
          <a:xfrm>
            <a:off x="0" y="6429375"/>
            <a:ext cx="9144000" cy="4286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2000"/>
              </a:lnSpc>
              <a:buClr>
                <a:srgbClr val="003366"/>
              </a:buClr>
              <a:buSzPct val="100000"/>
              <a:buFont typeface="Arial" charset="0"/>
              <a:buNone/>
              <a:defRPr/>
            </a:pPr>
            <a:endParaRPr lang="pl-PL"/>
          </a:p>
        </p:txBody>
      </p:sp>
      <p:sp>
        <p:nvSpPr>
          <p:cNvPr id="12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04800" y="6500813"/>
            <a:ext cx="3581400" cy="276225"/>
          </a:xfrm>
        </p:spPr>
        <p:txBody>
          <a:bodyPr/>
          <a:lstStyle/>
          <a:p>
            <a:pPr algn="l">
              <a:defRPr/>
            </a:pPr>
            <a:r>
              <a:rPr lang="pl-PL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www.pti.org.pl</a:t>
            </a:r>
            <a:endParaRPr lang="pl-PL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" name="Rectangle 1"/>
          <p:cNvSpPr txBox="1">
            <a:spLocks noChangeArrowheads="1"/>
          </p:cNvSpPr>
          <p:nvPr/>
        </p:nvSpPr>
        <p:spPr>
          <a:xfrm>
            <a:off x="785786" y="1071546"/>
            <a:ext cx="7670800" cy="428625"/>
          </a:xfrm>
          <a:prstGeom prst="rect">
            <a:avLst/>
          </a:prstGeom>
        </p:spPr>
        <p:txBody>
          <a:bodyPr anchor="b"/>
          <a:lstStyle/>
          <a:p>
            <a:pPr algn="ctr" defTabSz="914400" fontAlgn="auto">
              <a:spcAft>
                <a:spcPts val="0"/>
              </a:spcAft>
              <a:defRPr/>
            </a:pPr>
            <a:r>
              <a:rPr lang="pl-PL" sz="2800" b="1" dirty="0" smtClean="0">
                <a:solidFill>
                  <a:srgbClr val="004595"/>
                </a:solidFill>
                <a:latin typeface="Arial" pitchFamily="34" charset="0"/>
                <a:ea typeface="+mj-ea"/>
                <a:cs typeface="Arial" pitchFamily="34" charset="0"/>
              </a:rPr>
              <a:t>Zatrudnienie</a:t>
            </a:r>
            <a:endParaRPr lang="en-GB" sz="2800" b="1" dirty="0">
              <a:solidFill>
                <a:srgbClr val="004595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6" name="Rectangle 1"/>
          <p:cNvSpPr txBox="1">
            <a:spLocks noChangeArrowheads="1"/>
          </p:cNvSpPr>
          <p:nvPr/>
        </p:nvSpPr>
        <p:spPr>
          <a:xfrm>
            <a:off x="0" y="1500174"/>
            <a:ext cx="9144000" cy="4857784"/>
          </a:xfrm>
          <a:prstGeom prst="rect">
            <a:avLst/>
          </a:prstGeom>
        </p:spPr>
        <p:txBody>
          <a:bodyPr/>
          <a:lstStyle/>
          <a:p>
            <a:pPr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400" dirty="0" smtClean="0">
                <a:solidFill>
                  <a:srgbClr val="004595"/>
                </a:solidFill>
              </a:rPr>
              <a:t>Nieprawidłowości</a:t>
            </a:r>
          </a:p>
          <a:p>
            <a:pPr lvl="2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004595"/>
                </a:solidFill>
              </a:rPr>
              <a:t>Uchybienia w dokumentacji</a:t>
            </a:r>
          </a:p>
          <a:p>
            <a:pPr lvl="2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004595"/>
                </a:solidFill>
              </a:rPr>
              <a:t>Niekompletne, niejasne zakresy obowiązków, </a:t>
            </a:r>
          </a:p>
          <a:p>
            <a:pPr lvl="2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004595"/>
                </a:solidFill>
              </a:rPr>
              <a:t>Niespójne i niekonsekwentne zasady wynagradzania i premiowania.</a:t>
            </a:r>
          </a:p>
          <a:p>
            <a:pPr lvl="3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>
                <a:solidFill>
                  <a:srgbClr val="004595"/>
                </a:solidFill>
              </a:rPr>
              <a:t>Widoczna poprawa po kontroli </a:t>
            </a:r>
            <a:r>
              <a:rPr lang="pl-PL" dirty="0" smtClean="0">
                <a:solidFill>
                  <a:srgbClr val="004595"/>
                </a:solidFill>
                <a:sym typeface="Wingdings" pitchFamily="2" charset="2"/>
              </a:rPr>
              <a:t></a:t>
            </a:r>
            <a:endParaRPr lang="pl-PL" dirty="0" smtClean="0">
              <a:solidFill>
                <a:srgbClr val="004595"/>
              </a:solidFill>
            </a:endParaRPr>
          </a:p>
          <a:p>
            <a:pPr lvl="2" indent="-360000">
              <a:spcAft>
                <a:spcPts val="600"/>
              </a:spcAft>
              <a:buFont typeface="Arial" pitchFamily="34" charset="0"/>
              <a:buChar char="•"/>
            </a:pPr>
            <a:endParaRPr lang="pl-PL" sz="1200" dirty="0" smtClean="0">
              <a:solidFill>
                <a:srgbClr val="004595"/>
              </a:solidFill>
            </a:endParaRPr>
          </a:p>
          <a:p>
            <a:pPr lvl="2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004595"/>
                </a:solidFill>
              </a:rPr>
              <a:t>Zmiany </a:t>
            </a:r>
            <a:r>
              <a:rPr lang="pl-PL" sz="2000" dirty="0">
                <a:solidFill>
                  <a:srgbClr val="004595"/>
                </a:solidFill>
              </a:rPr>
              <a:t>na kierowniczych </a:t>
            </a:r>
            <a:r>
              <a:rPr lang="pl-PL" sz="2000" dirty="0" smtClean="0">
                <a:solidFill>
                  <a:srgbClr val="004595"/>
                </a:solidFill>
              </a:rPr>
              <a:t>stanowiskach</a:t>
            </a:r>
          </a:p>
          <a:p>
            <a:pPr lvl="3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>
                <a:solidFill>
                  <a:srgbClr val="004595"/>
                </a:solidFill>
              </a:rPr>
              <a:t>Nieprawidłowości </a:t>
            </a:r>
            <a:r>
              <a:rPr lang="pl-PL" dirty="0">
                <a:solidFill>
                  <a:srgbClr val="004595"/>
                </a:solidFill>
              </a:rPr>
              <a:t>w przekazywaniu obowiązków, spraw i </a:t>
            </a:r>
            <a:r>
              <a:rPr lang="pl-PL" dirty="0" smtClean="0">
                <a:solidFill>
                  <a:srgbClr val="004595"/>
                </a:solidFill>
              </a:rPr>
              <a:t>dokumentacji</a:t>
            </a:r>
          </a:p>
          <a:p>
            <a:pPr lvl="3" indent="-360000">
              <a:spcAft>
                <a:spcPts val="600"/>
              </a:spcAft>
              <a:buFont typeface="Arial" pitchFamily="34" charset="0"/>
              <a:buChar char="•"/>
            </a:pPr>
            <a:endParaRPr lang="pl-PL" sz="1200" dirty="0" smtClean="0">
              <a:solidFill>
                <a:srgbClr val="004595"/>
              </a:solidFill>
            </a:endParaRPr>
          </a:p>
          <a:p>
            <a:pPr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400" dirty="0" smtClean="0">
                <a:solidFill>
                  <a:srgbClr val="004595"/>
                </a:solidFill>
              </a:rPr>
              <a:t>Zalecenia</a:t>
            </a:r>
          </a:p>
          <a:p>
            <a:pPr lvl="2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004595"/>
                </a:solidFill>
              </a:rPr>
              <a:t>Ponieważ stanowiska OK ECDL  i DIR są </a:t>
            </a:r>
            <a:r>
              <a:rPr lang="pl-PL" sz="2000" dirty="0" smtClean="0">
                <a:solidFill>
                  <a:srgbClr val="004595"/>
                </a:solidFill>
              </a:rPr>
              <a:t>kadencyjne</a:t>
            </a:r>
          </a:p>
          <a:p>
            <a:pPr lvl="3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>
                <a:solidFill>
                  <a:srgbClr val="004595"/>
                </a:solidFill>
              </a:rPr>
              <a:t>Opracowanie procedury przekazywania obowiązków</a:t>
            </a:r>
          </a:p>
          <a:p>
            <a:pPr lvl="3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>
                <a:solidFill>
                  <a:srgbClr val="004595"/>
                </a:solidFill>
              </a:rPr>
              <a:t>Zachowanie ciągłości</a:t>
            </a:r>
          </a:p>
          <a:p>
            <a:pPr lvl="3" indent="-360000">
              <a:spcAft>
                <a:spcPts val="600"/>
              </a:spcAft>
              <a:buFont typeface="Arial" pitchFamily="34" charset="0"/>
              <a:buChar char="•"/>
            </a:pPr>
            <a:endParaRPr lang="pl-PL" dirty="0" smtClean="0">
              <a:solidFill>
                <a:srgbClr val="004595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C:\_zGRANE\Praca\PTI\Prezentacja\Prezentacja_PTI_glowk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75" y="0"/>
            <a:ext cx="9140825" cy="124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rostokąt 9"/>
          <p:cNvSpPr/>
          <p:nvPr/>
        </p:nvSpPr>
        <p:spPr>
          <a:xfrm>
            <a:off x="0" y="6429375"/>
            <a:ext cx="9144000" cy="4286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2000"/>
              </a:lnSpc>
              <a:buClr>
                <a:srgbClr val="003366"/>
              </a:buClr>
              <a:buSzPct val="100000"/>
              <a:buFont typeface="Arial" charset="0"/>
              <a:buNone/>
              <a:defRPr/>
            </a:pPr>
            <a:endParaRPr lang="pl-PL"/>
          </a:p>
        </p:txBody>
      </p:sp>
      <p:sp>
        <p:nvSpPr>
          <p:cNvPr id="12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04800" y="6500813"/>
            <a:ext cx="3581400" cy="276225"/>
          </a:xfrm>
        </p:spPr>
        <p:txBody>
          <a:bodyPr/>
          <a:lstStyle/>
          <a:p>
            <a:pPr algn="l">
              <a:defRPr/>
            </a:pPr>
            <a:r>
              <a:rPr lang="pl-PL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www.pti.org.pl</a:t>
            </a:r>
            <a:endParaRPr lang="pl-PL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" name="Rectangle 1"/>
          <p:cNvSpPr txBox="1">
            <a:spLocks noChangeArrowheads="1"/>
          </p:cNvSpPr>
          <p:nvPr/>
        </p:nvSpPr>
        <p:spPr>
          <a:xfrm>
            <a:off x="785786" y="1071546"/>
            <a:ext cx="7670800" cy="428625"/>
          </a:xfrm>
          <a:prstGeom prst="rect">
            <a:avLst/>
          </a:prstGeom>
        </p:spPr>
        <p:txBody>
          <a:bodyPr anchor="b"/>
          <a:lstStyle/>
          <a:p>
            <a:pPr algn="ctr" defTabSz="914400" fontAlgn="auto">
              <a:spcAft>
                <a:spcPts val="0"/>
              </a:spcAft>
              <a:defRPr/>
            </a:pPr>
            <a:r>
              <a:rPr lang="pl-PL" sz="2800" b="1" dirty="0" smtClean="0">
                <a:solidFill>
                  <a:srgbClr val="004595"/>
                </a:solidFill>
                <a:latin typeface="Arial" pitchFamily="34" charset="0"/>
                <a:ea typeface="+mj-ea"/>
                <a:cs typeface="Arial" pitchFamily="34" charset="0"/>
              </a:rPr>
              <a:t>Umowy cywilno-prawne</a:t>
            </a:r>
            <a:endParaRPr lang="en-GB" sz="2800" b="1" dirty="0">
              <a:solidFill>
                <a:srgbClr val="004595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6" name="Rectangle 1"/>
          <p:cNvSpPr txBox="1">
            <a:spLocks noChangeArrowheads="1"/>
          </p:cNvSpPr>
          <p:nvPr/>
        </p:nvSpPr>
        <p:spPr>
          <a:xfrm>
            <a:off x="0" y="1500174"/>
            <a:ext cx="9144000" cy="4857784"/>
          </a:xfrm>
          <a:prstGeom prst="rect">
            <a:avLst/>
          </a:prstGeom>
        </p:spPr>
        <p:txBody>
          <a:bodyPr/>
          <a:lstStyle/>
          <a:p>
            <a:pPr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400" dirty="0" smtClean="0">
                <a:solidFill>
                  <a:srgbClr val="004595"/>
                </a:solidFill>
              </a:rPr>
              <a:t>Nieprawidłowości</a:t>
            </a:r>
          </a:p>
          <a:p>
            <a:pPr lvl="2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004595"/>
                </a:solidFill>
              </a:rPr>
              <a:t>Niedostateczna dokumentacja</a:t>
            </a:r>
          </a:p>
          <a:p>
            <a:pPr lvl="2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004595"/>
                </a:solidFill>
              </a:rPr>
              <a:t>Brak dzieł, </a:t>
            </a:r>
          </a:p>
          <a:p>
            <a:pPr lvl="2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004595"/>
                </a:solidFill>
              </a:rPr>
              <a:t>Prawa autorskie – niedookreślone</a:t>
            </a:r>
          </a:p>
          <a:p>
            <a:pPr indent="-360000">
              <a:spcAft>
                <a:spcPts val="600"/>
              </a:spcAft>
              <a:buFont typeface="Arial" pitchFamily="34" charset="0"/>
              <a:buChar char="•"/>
            </a:pPr>
            <a:endParaRPr lang="pl-PL" sz="2400" dirty="0" smtClean="0">
              <a:solidFill>
                <a:srgbClr val="004595"/>
              </a:solidFill>
            </a:endParaRPr>
          </a:p>
          <a:p>
            <a:pPr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400" dirty="0" smtClean="0">
                <a:solidFill>
                  <a:srgbClr val="004595"/>
                </a:solidFill>
              </a:rPr>
              <a:t>Zalecenia</a:t>
            </a:r>
          </a:p>
          <a:p>
            <a:pPr lvl="2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004595"/>
                </a:solidFill>
              </a:rPr>
              <a:t>Stosowanie się do wymogów prawa</a:t>
            </a:r>
            <a:endParaRPr lang="pl-PL" dirty="0" smtClean="0">
              <a:solidFill>
                <a:srgbClr val="004595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"/>
          <p:cNvSpPr txBox="1">
            <a:spLocks noChangeArrowheads="1"/>
          </p:cNvSpPr>
          <p:nvPr/>
        </p:nvSpPr>
        <p:spPr>
          <a:xfrm>
            <a:off x="3428991" y="3071810"/>
            <a:ext cx="4071967" cy="1714512"/>
          </a:xfrm>
          <a:prstGeom prst="rect">
            <a:avLst/>
          </a:prstGeom>
        </p:spPr>
        <p:txBody>
          <a:bodyPr anchor="b"/>
          <a:lstStyle/>
          <a:p>
            <a:pPr defTabSz="914400" fontAlgn="auto">
              <a:spcAft>
                <a:spcPts val="0"/>
              </a:spcAft>
              <a:defRPr/>
            </a:pPr>
            <a:r>
              <a:rPr lang="pl-PL" sz="4800" dirty="0" smtClean="0">
                <a:solidFill>
                  <a:srgbClr val="0070C0"/>
                </a:solidFill>
              </a:rPr>
              <a:t>Informacje ogólne</a:t>
            </a:r>
            <a:endParaRPr lang="en-GB" sz="3600" dirty="0">
              <a:solidFill>
                <a:srgbClr val="0070C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3075" name="Picture 6" descr="C:\_zGRANE\Praca\PTI\Prezentacja\Prezentacja_PTI_glowk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75" y="0"/>
            <a:ext cx="9140825" cy="124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7" descr="C:\_zGRANE\Praca\PTI\Prezentacja\Prezentacja_PTI_drzewk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70700" y="1928802"/>
            <a:ext cx="2273300" cy="272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Prostokąt 13"/>
          <p:cNvSpPr/>
          <p:nvPr/>
        </p:nvSpPr>
        <p:spPr>
          <a:xfrm>
            <a:off x="0" y="6429375"/>
            <a:ext cx="9144000" cy="4286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2000"/>
              </a:lnSpc>
              <a:buClr>
                <a:srgbClr val="003366"/>
              </a:buClr>
              <a:buSzPct val="100000"/>
              <a:buFont typeface="Arial" charset="0"/>
              <a:buNone/>
              <a:defRPr/>
            </a:pPr>
            <a:endParaRPr lang="pl-PL"/>
          </a:p>
        </p:txBody>
      </p:sp>
      <p:sp>
        <p:nvSpPr>
          <p:cNvPr id="15" name="Prostokąt 14"/>
          <p:cNvSpPr/>
          <p:nvPr/>
        </p:nvSpPr>
        <p:spPr>
          <a:xfrm>
            <a:off x="3429000" y="4786313"/>
            <a:ext cx="5715000" cy="46037"/>
          </a:xfrm>
          <a:prstGeom prst="rect">
            <a:avLst/>
          </a:prstGeom>
          <a:solidFill>
            <a:srgbClr val="EE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2000"/>
              </a:lnSpc>
              <a:buClr>
                <a:srgbClr val="003366"/>
              </a:buClr>
              <a:buSzPct val="100000"/>
              <a:buFont typeface="Arial" charset="0"/>
              <a:buNone/>
              <a:defRPr/>
            </a:pPr>
            <a:endParaRPr lang="pl-PL"/>
          </a:p>
        </p:txBody>
      </p:sp>
      <p:sp>
        <p:nvSpPr>
          <p:cNvPr id="16" name="Rectangle 1"/>
          <p:cNvSpPr txBox="1">
            <a:spLocks noChangeArrowheads="1"/>
          </p:cNvSpPr>
          <p:nvPr/>
        </p:nvSpPr>
        <p:spPr>
          <a:xfrm>
            <a:off x="3500430" y="4857760"/>
            <a:ext cx="3616325" cy="642952"/>
          </a:xfrm>
          <a:prstGeom prst="rect">
            <a:avLst/>
          </a:prstGeom>
        </p:spPr>
        <p:txBody>
          <a:bodyPr anchor="b"/>
          <a:lstStyle/>
          <a:p>
            <a:pPr defTabSz="914400" fontAlgn="auto">
              <a:spcAft>
                <a:spcPts val="0"/>
              </a:spcAft>
              <a:defRPr/>
            </a:pPr>
            <a:endParaRPr lang="en-GB" sz="1400" dirty="0">
              <a:solidFill>
                <a:srgbClr val="004595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C:\_zGRANE\Praca\PTI\Prezentacja\Prezentacja_PTI_glowk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75" y="0"/>
            <a:ext cx="9140825" cy="124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rostokąt 9"/>
          <p:cNvSpPr/>
          <p:nvPr/>
        </p:nvSpPr>
        <p:spPr>
          <a:xfrm>
            <a:off x="0" y="6429375"/>
            <a:ext cx="9144000" cy="4286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2000"/>
              </a:lnSpc>
              <a:buClr>
                <a:srgbClr val="003366"/>
              </a:buClr>
              <a:buSzPct val="100000"/>
              <a:buFont typeface="Arial" charset="0"/>
              <a:buNone/>
              <a:defRPr/>
            </a:pPr>
            <a:endParaRPr lang="pl-PL"/>
          </a:p>
        </p:txBody>
      </p:sp>
      <p:sp>
        <p:nvSpPr>
          <p:cNvPr id="12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04800" y="6500813"/>
            <a:ext cx="3581400" cy="276225"/>
          </a:xfrm>
        </p:spPr>
        <p:txBody>
          <a:bodyPr/>
          <a:lstStyle/>
          <a:p>
            <a:pPr algn="l">
              <a:defRPr/>
            </a:pPr>
            <a:r>
              <a:rPr lang="pl-PL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www.pti.org.pl</a:t>
            </a:r>
            <a:endParaRPr lang="pl-PL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" name="Rectangle 1"/>
          <p:cNvSpPr txBox="1">
            <a:spLocks noChangeArrowheads="1"/>
          </p:cNvSpPr>
          <p:nvPr/>
        </p:nvSpPr>
        <p:spPr>
          <a:xfrm>
            <a:off x="785786" y="1071546"/>
            <a:ext cx="7670800" cy="428625"/>
          </a:xfrm>
          <a:prstGeom prst="rect">
            <a:avLst/>
          </a:prstGeom>
        </p:spPr>
        <p:txBody>
          <a:bodyPr anchor="b"/>
          <a:lstStyle/>
          <a:p>
            <a:pPr algn="ctr" defTabSz="914400" fontAlgn="auto">
              <a:spcAft>
                <a:spcPts val="0"/>
              </a:spcAft>
              <a:defRPr/>
            </a:pPr>
            <a:r>
              <a:rPr lang="pl-PL" sz="2800" b="1" dirty="0" smtClean="0">
                <a:solidFill>
                  <a:srgbClr val="004595"/>
                </a:solidFill>
                <a:latin typeface="Arial" pitchFamily="34" charset="0"/>
                <a:ea typeface="+mj-ea"/>
                <a:cs typeface="Arial" pitchFamily="34" charset="0"/>
              </a:rPr>
              <a:t>Biuro ZG i dokumentacja</a:t>
            </a:r>
            <a:endParaRPr lang="en-GB" sz="2800" b="1" dirty="0">
              <a:solidFill>
                <a:srgbClr val="004595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6" name="Rectangle 1"/>
          <p:cNvSpPr txBox="1">
            <a:spLocks noChangeArrowheads="1"/>
          </p:cNvSpPr>
          <p:nvPr/>
        </p:nvSpPr>
        <p:spPr>
          <a:xfrm>
            <a:off x="0" y="1500174"/>
            <a:ext cx="9144000" cy="4857784"/>
          </a:xfrm>
          <a:prstGeom prst="rect">
            <a:avLst/>
          </a:prstGeom>
        </p:spPr>
        <p:txBody>
          <a:bodyPr/>
          <a:lstStyle/>
          <a:p>
            <a:pPr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400" dirty="0" smtClean="0">
                <a:solidFill>
                  <a:srgbClr val="004595"/>
                </a:solidFill>
              </a:rPr>
              <a:t>Nieprawidłowości</a:t>
            </a:r>
          </a:p>
          <a:p>
            <a:pPr lvl="2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004595"/>
                </a:solidFill>
              </a:rPr>
              <a:t>Nieefektywna praca Biura</a:t>
            </a:r>
          </a:p>
          <a:p>
            <a:pPr lvl="2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004595"/>
                </a:solidFill>
              </a:rPr>
              <a:t>Nieefektywna komunikacja Biura z Oddziałami i Kołami</a:t>
            </a:r>
          </a:p>
          <a:p>
            <a:pPr lvl="3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>
                <a:solidFill>
                  <a:srgbClr val="004595"/>
                </a:solidFill>
              </a:rPr>
              <a:t>W szczególności w zakresie informacji o składkach </a:t>
            </a:r>
          </a:p>
          <a:p>
            <a:pPr lvl="2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004595"/>
                </a:solidFill>
              </a:rPr>
              <a:t>Dokumentacja przechowywana tylko papierowo</a:t>
            </a:r>
          </a:p>
          <a:p>
            <a:pPr lvl="3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>
                <a:solidFill>
                  <a:srgbClr val="004595"/>
                </a:solidFill>
              </a:rPr>
              <a:t>Brak spisów, indeksów – trudności w prowadzeniu kwerend</a:t>
            </a:r>
          </a:p>
          <a:p>
            <a:pPr lvl="2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004595"/>
                </a:solidFill>
              </a:rPr>
              <a:t>Niedrożność statutowych kanałów informacyjnych i nieefektywność komunikacji wewnętrznej </a:t>
            </a:r>
          </a:p>
          <a:p>
            <a:pPr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400" dirty="0" smtClean="0">
                <a:solidFill>
                  <a:srgbClr val="004595"/>
                </a:solidFill>
              </a:rPr>
              <a:t>Zalecenia</a:t>
            </a:r>
          </a:p>
          <a:p>
            <a:pPr lvl="2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004595"/>
                </a:solidFill>
              </a:rPr>
              <a:t>Usprawnienie procesów BZG, elektroniczny obieg dokumentów</a:t>
            </a:r>
          </a:p>
          <a:p>
            <a:pPr lvl="2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004595"/>
                </a:solidFill>
              </a:rPr>
              <a:t>Okresowa ocena pracy Biura</a:t>
            </a:r>
          </a:p>
          <a:p>
            <a:pPr lvl="2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004595"/>
                </a:solidFill>
              </a:rPr>
              <a:t>Regulaminy list i forów dyskusyjnych</a:t>
            </a:r>
            <a:endParaRPr lang="pl-PL" dirty="0" smtClean="0">
              <a:solidFill>
                <a:srgbClr val="004595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C:\_zGRANE\Praca\PTI\Prezentacja\Prezentacja_PTI_glowk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75" y="0"/>
            <a:ext cx="9140825" cy="124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rostokąt 9"/>
          <p:cNvSpPr/>
          <p:nvPr/>
        </p:nvSpPr>
        <p:spPr>
          <a:xfrm>
            <a:off x="0" y="6429375"/>
            <a:ext cx="9144000" cy="4286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2000"/>
              </a:lnSpc>
              <a:buClr>
                <a:srgbClr val="003366"/>
              </a:buClr>
              <a:buSzPct val="100000"/>
              <a:buFont typeface="Arial" charset="0"/>
              <a:buNone/>
              <a:defRPr/>
            </a:pPr>
            <a:endParaRPr lang="pl-PL"/>
          </a:p>
        </p:txBody>
      </p:sp>
      <p:sp>
        <p:nvSpPr>
          <p:cNvPr id="12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04800" y="6500813"/>
            <a:ext cx="3581400" cy="276225"/>
          </a:xfrm>
        </p:spPr>
        <p:txBody>
          <a:bodyPr/>
          <a:lstStyle/>
          <a:p>
            <a:pPr algn="l">
              <a:defRPr/>
            </a:pPr>
            <a:r>
              <a:rPr lang="pl-PL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www.pti.org.pl</a:t>
            </a:r>
            <a:endParaRPr lang="pl-PL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" name="Rectangle 1"/>
          <p:cNvSpPr txBox="1">
            <a:spLocks noChangeArrowheads="1"/>
          </p:cNvSpPr>
          <p:nvPr/>
        </p:nvSpPr>
        <p:spPr>
          <a:xfrm>
            <a:off x="785786" y="1071546"/>
            <a:ext cx="7670800" cy="428625"/>
          </a:xfrm>
          <a:prstGeom prst="rect">
            <a:avLst/>
          </a:prstGeom>
        </p:spPr>
        <p:txBody>
          <a:bodyPr anchor="b"/>
          <a:lstStyle/>
          <a:p>
            <a:pPr algn="ctr" defTabSz="914400" fontAlgn="auto">
              <a:spcAft>
                <a:spcPts val="0"/>
              </a:spcAft>
              <a:defRPr/>
            </a:pPr>
            <a:r>
              <a:rPr lang="pl-PL" sz="2800" b="1" dirty="0" smtClean="0">
                <a:solidFill>
                  <a:srgbClr val="004595"/>
                </a:solidFill>
                <a:latin typeface="Arial" pitchFamily="34" charset="0"/>
                <a:ea typeface="+mj-ea"/>
                <a:cs typeface="Arial" pitchFamily="34" charset="0"/>
              </a:rPr>
              <a:t>Przedsięwzięcia i imprezy</a:t>
            </a:r>
            <a:endParaRPr lang="en-GB" sz="2800" b="1" dirty="0">
              <a:solidFill>
                <a:srgbClr val="004595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6" name="Rectangle 1"/>
          <p:cNvSpPr txBox="1">
            <a:spLocks noChangeArrowheads="1"/>
          </p:cNvSpPr>
          <p:nvPr/>
        </p:nvSpPr>
        <p:spPr>
          <a:xfrm>
            <a:off x="0" y="1500174"/>
            <a:ext cx="9144000" cy="4857784"/>
          </a:xfrm>
          <a:prstGeom prst="rect">
            <a:avLst/>
          </a:prstGeom>
        </p:spPr>
        <p:txBody>
          <a:bodyPr/>
          <a:lstStyle/>
          <a:p>
            <a:pPr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400" dirty="0" smtClean="0">
                <a:solidFill>
                  <a:srgbClr val="004595"/>
                </a:solidFill>
              </a:rPr>
              <a:t>Nieprawidłowości</a:t>
            </a:r>
          </a:p>
          <a:p>
            <a:pPr lvl="2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004595"/>
                </a:solidFill>
              </a:rPr>
              <a:t>Brak raportów, podsumowań, wniosków poprojektowych</a:t>
            </a:r>
          </a:p>
          <a:p>
            <a:pPr lvl="2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004595"/>
                </a:solidFill>
              </a:rPr>
              <a:t>Problemy z zawieraniem umów cywilno-prawnych</a:t>
            </a:r>
          </a:p>
          <a:p>
            <a:pPr lvl="2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004595"/>
                </a:solidFill>
              </a:rPr>
              <a:t>Problemy na styku organizator - BZG </a:t>
            </a:r>
          </a:p>
          <a:p>
            <a:pPr lvl="3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>
                <a:solidFill>
                  <a:srgbClr val="004595"/>
                </a:solidFill>
              </a:rPr>
              <a:t>w szczególności dotyczące spraw finansowych</a:t>
            </a:r>
          </a:p>
          <a:p>
            <a:pPr lvl="2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004595"/>
                </a:solidFill>
              </a:rPr>
              <a:t>Niejasne zasady przepływów związanych z rozliczeniami podatku VAT, pomiędzy ZG a Oddziałami.</a:t>
            </a:r>
          </a:p>
          <a:p>
            <a:pPr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400" dirty="0" smtClean="0">
                <a:solidFill>
                  <a:srgbClr val="004595"/>
                </a:solidFill>
              </a:rPr>
              <a:t>Zalecenia</a:t>
            </a:r>
          </a:p>
          <a:p>
            <a:pPr lvl="2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000" u="sng" dirty="0" smtClean="0">
                <a:solidFill>
                  <a:srgbClr val="004595"/>
                </a:solidFill>
              </a:rPr>
              <a:t>Dotyczą wszystkich jednostek organizacyjnych</a:t>
            </a:r>
          </a:p>
          <a:p>
            <a:pPr lvl="2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004595"/>
                </a:solidFill>
              </a:rPr>
              <a:t>Wsparcie biurowo-formalne inicjatyw członkowskich</a:t>
            </a:r>
          </a:p>
          <a:p>
            <a:pPr lvl="3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>
                <a:solidFill>
                  <a:srgbClr val="004595"/>
                </a:solidFill>
              </a:rPr>
              <a:t>Jasno określona odpowiedzialność</a:t>
            </a:r>
          </a:p>
          <a:p>
            <a:pPr lvl="3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>
                <a:solidFill>
                  <a:srgbClr val="004595"/>
                </a:solidFill>
              </a:rPr>
              <a:t>Preliminarze</a:t>
            </a:r>
          </a:p>
          <a:p>
            <a:pPr lvl="2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004595"/>
                </a:solidFill>
              </a:rPr>
              <a:t>Ustalenie zasad związanych z </a:t>
            </a:r>
            <a:r>
              <a:rPr lang="pl-PL" sz="2000" dirty="0" err="1" smtClean="0">
                <a:solidFill>
                  <a:srgbClr val="004595"/>
                </a:solidFill>
              </a:rPr>
              <a:t>VATem</a:t>
            </a:r>
            <a:endParaRPr lang="pl-PL" dirty="0" smtClean="0">
              <a:solidFill>
                <a:srgbClr val="004595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6" descr="C:\_zGRANE\Praca\PTI\Prezentacja\Prezentacja_PTI_glowk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75" y="0"/>
            <a:ext cx="9140825" cy="124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7" descr="C:\_zGRANE\Praca\PTI\Prezentacja\Prezentacja_PTI_drzewk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70700" y="1928802"/>
            <a:ext cx="2273300" cy="272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Prostokąt 13"/>
          <p:cNvSpPr/>
          <p:nvPr/>
        </p:nvSpPr>
        <p:spPr>
          <a:xfrm>
            <a:off x="0" y="6429375"/>
            <a:ext cx="9144000" cy="4286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2000"/>
              </a:lnSpc>
              <a:buClr>
                <a:srgbClr val="003366"/>
              </a:buClr>
              <a:buSzPct val="100000"/>
              <a:buFont typeface="Arial" charset="0"/>
              <a:buNone/>
              <a:defRPr/>
            </a:pPr>
            <a:endParaRPr lang="pl-PL"/>
          </a:p>
        </p:txBody>
      </p:sp>
      <p:sp>
        <p:nvSpPr>
          <p:cNvPr id="15" name="Prostokąt 14"/>
          <p:cNvSpPr/>
          <p:nvPr/>
        </p:nvSpPr>
        <p:spPr>
          <a:xfrm>
            <a:off x="3429000" y="4786313"/>
            <a:ext cx="5715000" cy="46037"/>
          </a:xfrm>
          <a:prstGeom prst="rect">
            <a:avLst/>
          </a:prstGeom>
          <a:solidFill>
            <a:srgbClr val="EE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2000"/>
              </a:lnSpc>
              <a:buClr>
                <a:srgbClr val="003366"/>
              </a:buClr>
              <a:buSzPct val="100000"/>
              <a:buFont typeface="Arial" charset="0"/>
              <a:buNone/>
              <a:defRPr/>
            </a:pPr>
            <a:endParaRPr lang="pl-PL"/>
          </a:p>
        </p:txBody>
      </p:sp>
      <p:sp>
        <p:nvSpPr>
          <p:cNvPr id="16" name="Rectangle 1"/>
          <p:cNvSpPr txBox="1">
            <a:spLocks noChangeArrowheads="1"/>
          </p:cNvSpPr>
          <p:nvPr/>
        </p:nvSpPr>
        <p:spPr>
          <a:xfrm>
            <a:off x="3500430" y="4857760"/>
            <a:ext cx="3616325" cy="642952"/>
          </a:xfrm>
          <a:prstGeom prst="rect">
            <a:avLst/>
          </a:prstGeom>
        </p:spPr>
        <p:txBody>
          <a:bodyPr anchor="b"/>
          <a:lstStyle/>
          <a:p>
            <a:pPr defTabSz="914400" fontAlgn="auto">
              <a:spcAft>
                <a:spcPts val="0"/>
              </a:spcAft>
              <a:defRPr/>
            </a:pPr>
            <a:endParaRPr lang="en-GB" sz="1400" dirty="0">
              <a:solidFill>
                <a:srgbClr val="004595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2" name="Rectangle 1"/>
          <p:cNvSpPr txBox="1">
            <a:spLocks noChangeArrowheads="1"/>
          </p:cNvSpPr>
          <p:nvPr/>
        </p:nvSpPr>
        <p:spPr>
          <a:xfrm>
            <a:off x="1928794" y="3286124"/>
            <a:ext cx="5572163" cy="1428760"/>
          </a:xfrm>
          <a:prstGeom prst="rect">
            <a:avLst/>
          </a:prstGeom>
        </p:spPr>
        <p:txBody>
          <a:bodyPr anchor="b"/>
          <a:lstStyle/>
          <a:p>
            <a:pPr defTabSz="914400" fontAlgn="auto">
              <a:spcAft>
                <a:spcPts val="0"/>
              </a:spcAft>
              <a:defRPr/>
            </a:pPr>
            <a:r>
              <a:rPr lang="pl-PL" sz="4800" dirty="0" smtClean="0">
                <a:solidFill>
                  <a:srgbClr val="0070C0"/>
                </a:solidFill>
              </a:rPr>
              <a:t>Pozytywy i poprawy =&gt; zalecenia</a:t>
            </a:r>
            <a:endParaRPr lang="en-GB" sz="3600" dirty="0">
              <a:solidFill>
                <a:srgbClr val="0070C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C:\_zGRANE\Praca\PTI\Prezentacja\Prezentacja_PTI_glowk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75" y="0"/>
            <a:ext cx="9140825" cy="124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rostokąt 9"/>
          <p:cNvSpPr/>
          <p:nvPr/>
        </p:nvSpPr>
        <p:spPr>
          <a:xfrm>
            <a:off x="0" y="6429375"/>
            <a:ext cx="9144000" cy="4286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2000"/>
              </a:lnSpc>
              <a:buClr>
                <a:srgbClr val="003366"/>
              </a:buClr>
              <a:buSzPct val="100000"/>
              <a:buFont typeface="Arial" charset="0"/>
              <a:buNone/>
              <a:defRPr/>
            </a:pPr>
            <a:endParaRPr lang="pl-PL"/>
          </a:p>
        </p:txBody>
      </p:sp>
      <p:sp>
        <p:nvSpPr>
          <p:cNvPr id="12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04800" y="6500813"/>
            <a:ext cx="3581400" cy="276225"/>
          </a:xfrm>
        </p:spPr>
        <p:txBody>
          <a:bodyPr/>
          <a:lstStyle/>
          <a:p>
            <a:pPr algn="l">
              <a:defRPr/>
            </a:pPr>
            <a:r>
              <a:rPr lang="pl-PL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www.pti.org.pl</a:t>
            </a:r>
            <a:endParaRPr lang="pl-PL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" name="Rectangle 1"/>
          <p:cNvSpPr txBox="1">
            <a:spLocks noChangeArrowheads="1"/>
          </p:cNvSpPr>
          <p:nvPr/>
        </p:nvSpPr>
        <p:spPr>
          <a:xfrm>
            <a:off x="785786" y="1071546"/>
            <a:ext cx="7670800" cy="428625"/>
          </a:xfrm>
          <a:prstGeom prst="rect">
            <a:avLst/>
          </a:prstGeom>
        </p:spPr>
        <p:txBody>
          <a:bodyPr anchor="b"/>
          <a:lstStyle/>
          <a:p>
            <a:pPr algn="ctr" defTabSz="914400" fontAlgn="auto">
              <a:spcAft>
                <a:spcPts val="0"/>
              </a:spcAft>
              <a:defRPr/>
            </a:pPr>
            <a:r>
              <a:rPr lang="pl-PL" sz="2800" b="1" dirty="0" smtClean="0">
                <a:solidFill>
                  <a:srgbClr val="004595"/>
                </a:solidFill>
                <a:latin typeface="Arial" pitchFamily="34" charset="0"/>
                <a:ea typeface="+mj-ea"/>
                <a:cs typeface="Arial" pitchFamily="34" charset="0"/>
              </a:rPr>
              <a:t>Sprawy finansowe</a:t>
            </a:r>
            <a:endParaRPr lang="en-GB" sz="2800" b="1" dirty="0">
              <a:solidFill>
                <a:srgbClr val="004595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6" name="Rectangle 1"/>
          <p:cNvSpPr txBox="1">
            <a:spLocks noChangeArrowheads="1"/>
          </p:cNvSpPr>
          <p:nvPr/>
        </p:nvSpPr>
        <p:spPr>
          <a:xfrm>
            <a:off x="0" y="1500174"/>
            <a:ext cx="9144000" cy="4857784"/>
          </a:xfrm>
          <a:prstGeom prst="rect">
            <a:avLst/>
          </a:prstGeom>
        </p:spPr>
        <p:txBody>
          <a:bodyPr/>
          <a:lstStyle/>
          <a:p>
            <a:pPr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400" dirty="0" smtClean="0">
                <a:solidFill>
                  <a:srgbClr val="004595"/>
                </a:solidFill>
              </a:rPr>
              <a:t>Pozytywy</a:t>
            </a:r>
          </a:p>
          <a:p>
            <a:pPr lvl="2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004595"/>
                </a:solidFill>
              </a:rPr>
              <a:t>Optymalizacja kosztów wynagrodzeń w BZG</a:t>
            </a:r>
          </a:p>
          <a:p>
            <a:pPr lvl="3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>
                <a:solidFill>
                  <a:srgbClr val="004595"/>
                </a:solidFill>
              </a:rPr>
              <a:t>szczególnie związanych z godzinami nadliczbowymi</a:t>
            </a:r>
          </a:p>
          <a:p>
            <a:pPr lvl="2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004595"/>
                </a:solidFill>
              </a:rPr>
              <a:t>Sprawnie prowadzona księgowość</a:t>
            </a:r>
          </a:p>
          <a:p>
            <a:pPr lvl="2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004595"/>
                </a:solidFill>
              </a:rPr>
              <a:t>Otrzymywanie regularnej informacji finansowej</a:t>
            </a:r>
          </a:p>
          <a:p>
            <a:pPr lvl="2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004595"/>
                </a:solidFill>
              </a:rPr>
              <a:t>Zaświadczenie o niezaleganiu z płatnościami na rzecz ZUS </a:t>
            </a:r>
          </a:p>
          <a:p>
            <a:pPr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400" dirty="0" smtClean="0">
                <a:solidFill>
                  <a:srgbClr val="004595"/>
                </a:solidFill>
              </a:rPr>
              <a:t>Zalecenia</a:t>
            </a:r>
          </a:p>
          <a:p>
            <a:pPr lvl="2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004595"/>
                </a:solidFill>
              </a:rPr>
              <a:t>Korzystanie z finansowej informacji zarządczej</a:t>
            </a:r>
          </a:p>
          <a:p>
            <a:pPr lvl="2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004595"/>
                </a:solidFill>
              </a:rPr>
              <a:t>Ostrożność w sprawach podatkowych</a:t>
            </a:r>
          </a:p>
          <a:p>
            <a:pPr lvl="2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004595"/>
                </a:solidFill>
              </a:rPr>
              <a:t>Informacja finansowa dla Oddziałów</a:t>
            </a:r>
          </a:p>
          <a:p>
            <a:pPr lvl="3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>
                <a:solidFill>
                  <a:srgbClr val="004595"/>
                </a:solidFill>
              </a:rPr>
              <a:t>Zarządy, Skarbnicy, Komisje Rewizyjne</a:t>
            </a:r>
          </a:p>
          <a:p>
            <a:pPr lvl="2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004595"/>
                </a:solidFill>
              </a:rPr>
              <a:t>Coroczny pełny audyt finansowy</a:t>
            </a:r>
            <a:endParaRPr lang="pl-PL" dirty="0" smtClean="0">
              <a:solidFill>
                <a:srgbClr val="004595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C:\_zGRANE\Praca\PTI\Prezentacja\Prezentacja_PTI_glowk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75" y="0"/>
            <a:ext cx="9140825" cy="124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rostokąt 9"/>
          <p:cNvSpPr/>
          <p:nvPr/>
        </p:nvSpPr>
        <p:spPr>
          <a:xfrm>
            <a:off x="0" y="6429375"/>
            <a:ext cx="9144000" cy="4286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2000"/>
              </a:lnSpc>
              <a:buClr>
                <a:srgbClr val="003366"/>
              </a:buClr>
              <a:buSzPct val="100000"/>
              <a:buFont typeface="Arial" charset="0"/>
              <a:buNone/>
              <a:defRPr/>
            </a:pPr>
            <a:endParaRPr lang="pl-PL"/>
          </a:p>
        </p:txBody>
      </p:sp>
      <p:sp>
        <p:nvSpPr>
          <p:cNvPr id="12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04800" y="6500813"/>
            <a:ext cx="3581400" cy="276225"/>
          </a:xfrm>
        </p:spPr>
        <p:txBody>
          <a:bodyPr/>
          <a:lstStyle/>
          <a:p>
            <a:pPr algn="l">
              <a:defRPr/>
            </a:pPr>
            <a:r>
              <a:rPr lang="pl-PL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www.pti.org.pl</a:t>
            </a:r>
            <a:endParaRPr lang="pl-PL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" name="Rectangle 1"/>
          <p:cNvSpPr txBox="1">
            <a:spLocks noChangeArrowheads="1"/>
          </p:cNvSpPr>
          <p:nvPr/>
        </p:nvSpPr>
        <p:spPr>
          <a:xfrm>
            <a:off x="785786" y="1000108"/>
            <a:ext cx="7670800" cy="428625"/>
          </a:xfrm>
          <a:prstGeom prst="rect">
            <a:avLst/>
          </a:prstGeom>
        </p:spPr>
        <p:txBody>
          <a:bodyPr anchor="b"/>
          <a:lstStyle/>
          <a:p>
            <a:pPr algn="ctr" defTabSz="914400" fontAlgn="auto">
              <a:spcAft>
                <a:spcPts val="0"/>
              </a:spcAft>
              <a:defRPr/>
            </a:pPr>
            <a:r>
              <a:rPr lang="pl-PL" sz="2800" b="1" dirty="0" smtClean="0">
                <a:solidFill>
                  <a:srgbClr val="004595"/>
                </a:solidFill>
                <a:latin typeface="Arial" pitchFamily="34" charset="0"/>
                <a:ea typeface="+mj-ea"/>
                <a:cs typeface="Arial" pitchFamily="34" charset="0"/>
              </a:rPr>
              <a:t>Sprawy członkowskie</a:t>
            </a:r>
            <a:endParaRPr lang="en-GB" sz="2800" b="1" dirty="0">
              <a:solidFill>
                <a:srgbClr val="004595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6" name="Rectangle 1"/>
          <p:cNvSpPr txBox="1">
            <a:spLocks noChangeArrowheads="1"/>
          </p:cNvSpPr>
          <p:nvPr/>
        </p:nvSpPr>
        <p:spPr>
          <a:xfrm>
            <a:off x="0" y="1285860"/>
            <a:ext cx="9144000" cy="5143536"/>
          </a:xfrm>
          <a:prstGeom prst="rect">
            <a:avLst/>
          </a:prstGeom>
        </p:spPr>
        <p:txBody>
          <a:bodyPr/>
          <a:lstStyle/>
          <a:p>
            <a:pPr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400" dirty="0" smtClean="0">
                <a:solidFill>
                  <a:srgbClr val="004595"/>
                </a:solidFill>
              </a:rPr>
              <a:t>Pozytywy</a:t>
            </a:r>
          </a:p>
          <a:p>
            <a:pPr lvl="2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004595"/>
                </a:solidFill>
              </a:rPr>
              <a:t>Wdrożenie regularnego kontrolowania stanu opłacenia składek</a:t>
            </a:r>
          </a:p>
          <a:p>
            <a:pPr lvl="3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>
                <a:solidFill>
                  <a:srgbClr val="004595"/>
                </a:solidFill>
              </a:rPr>
              <a:t>Skreślanie z listy osób zalegających z opłaceniem składek</a:t>
            </a:r>
          </a:p>
          <a:p>
            <a:pPr lvl="2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004595"/>
                </a:solidFill>
              </a:rPr>
              <a:t>Modyfikacja klucza wyborczego</a:t>
            </a:r>
          </a:p>
          <a:p>
            <a:pPr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400" dirty="0" smtClean="0">
                <a:solidFill>
                  <a:srgbClr val="004595"/>
                </a:solidFill>
              </a:rPr>
              <a:t>Przyczyny problemów</a:t>
            </a:r>
          </a:p>
          <a:p>
            <a:pPr lvl="2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004595"/>
                </a:solidFill>
              </a:rPr>
              <a:t>Wieloletnie zaniedbania</a:t>
            </a:r>
          </a:p>
          <a:p>
            <a:pPr lvl="2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004595"/>
                </a:solidFill>
              </a:rPr>
              <a:t>Niedostateczna jakość danych osobowych</a:t>
            </a:r>
          </a:p>
          <a:p>
            <a:pPr lvl="2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004595"/>
                </a:solidFill>
              </a:rPr>
              <a:t>Niedostateczne działania Zarządów Oddziałów</a:t>
            </a:r>
            <a:endParaRPr lang="pl-PL" dirty="0" smtClean="0">
              <a:solidFill>
                <a:srgbClr val="004595"/>
              </a:solidFill>
            </a:endParaRPr>
          </a:p>
          <a:p>
            <a:pPr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400" dirty="0" smtClean="0">
                <a:solidFill>
                  <a:srgbClr val="004595"/>
                </a:solidFill>
              </a:rPr>
              <a:t>Zalecenia</a:t>
            </a:r>
          </a:p>
          <a:p>
            <a:pPr lvl="2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000" u="sng" dirty="0" smtClean="0">
                <a:solidFill>
                  <a:srgbClr val="004595"/>
                </a:solidFill>
              </a:rPr>
              <a:t>Dotyczą wszystkich jednostek organizacyjnych</a:t>
            </a:r>
          </a:p>
          <a:p>
            <a:pPr lvl="2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004595"/>
                </a:solidFill>
              </a:rPr>
              <a:t>Przestrzeganie Statutu</a:t>
            </a:r>
          </a:p>
          <a:p>
            <a:pPr lvl="3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>
                <a:solidFill>
                  <a:srgbClr val="004595"/>
                </a:solidFill>
              </a:rPr>
              <a:t>Kontrola przez Komisje Rewizyjne</a:t>
            </a:r>
          </a:p>
          <a:p>
            <a:pPr lvl="2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000" u="sng" dirty="0" smtClean="0">
                <a:solidFill>
                  <a:srgbClr val="004595"/>
                </a:solidFill>
              </a:rPr>
              <a:t>Korzyści z terminowego opłacania składek</a:t>
            </a:r>
            <a:endParaRPr lang="pl-PL" u="sng" dirty="0" smtClean="0">
              <a:solidFill>
                <a:srgbClr val="004595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C:\_zGRANE\Praca\PTI\Prezentacja\Prezentacja_PTI_glowk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75" y="0"/>
            <a:ext cx="9140825" cy="124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rostokąt 9"/>
          <p:cNvSpPr/>
          <p:nvPr/>
        </p:nvSpPr>
        <p:spPr>
          <a:xfrm>
            <a:off x="0" y="6429375"/>
            <a:ext cx="9144000" cy="4286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2000"/>
              </a:lnSpc>
              <a:buClr>
                <a:srgbClr val="003366"/>
              </a:buClr>
              <a:buSzPct val="100000"/>
              <a:buFont typeface="Arial" charset="0"/>
              <a:buNone/>
              <a:defRPr/>
            </a:pPr>
            <a:endParaRPr lang="pl-PL"/>
          </a:p>
        </p:txBody>
      </p:sp>
      <p:sp>
        <p:nvSpPr>
          <p:cNvPr id="12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04800" y="6500813"/>
            <a:ext cx="3581400" cy="276225"/>
          </a:xfrm>
        </p:spPr>
        <p:txBody>
          <a:bodyPr/>
          <a:lstStyle/>
          <a:p>
            <a:pPr algn="l">
              <a:defRPr/>
            </a:pPr>
            <a:r>
              <a:rPr lang="pl-PL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www.pti.org.pl</a:t>
            </a:r>
            <a:endParaRPr lang="pl-PL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" name="Rectangle 1"/>
          <p:cNvSpPr txBox="1">
            <a:spLocks noChangeArrowheads="1"/>
          </p:cNvSpPr>
          <p:nvPr/>
        </p:nvSpPr>
        <p:spPr>
          <a:xfrm>
            <a:off x="785786" y="1071546"/>
            <a:ext cx="7670800" cy="428625"/>
          </a:xfrm>
          <a:prstGeom prst="rect">
            <a:avLst/>
          </a:prstGeom>
        </p:spPr>
        <p:txBody>
          <a:bodyPr anchor="b"/>
          <a:lstStyle/>
          <a:p>
            <a:pPr algn="ctr" defTabSz="914400" fontAlgn="auto">
              <a:spcAft>
                <a:spcPts val="0"/>
              </a:spcAft>
              <a:defRPr/>
            </a:pPr>
            <a:r>
              <a:rPr lang="pl-PL" sz="2800" b="1" dirty="0" smtClean="0">
                <a:solidFill>
                  <a:srgbClr val="004595"/>
                </a:solidFill>
                <a:latin typeface="Arial" pitchFamily="34" charset="0"/>
                <a:ea typeface="+mj-ea"/>
                <a:cs typeface="Arial" pitchFamily="34" charset="0"/>
              </a:rPr>
              <a:t>Komunikacja wewnętrzna</a:t>
            </a:r>
            <a:endParaRPr lang="en-GB" sz="2800" b="1" dirty="0">
              <a:solidFill>
                <a:srgbClr val="004595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6" name="Rectangle 1"/>
          <p:cNvSpPr txBox="1">
            <a:spLocks noChangeArrowheads="1"/>
          </p:cNvSpPr>
          <p:nvPr/>
        </p:nvSpPr>
        <p:spPr>
          <a:xfrm>
            <a:off x="0" y="1500174"/>
            <a:ext cx="9144000" cy="4857784"/>
          </a:xfrm>
          <a:prstGeom prst="rect">
            <a:avLst/>
          </a:prstGeom>
        </p:spPr>
        <p:txBody>
          <a:bodyPr/>
          <a:lstStyle/>
          <a:p>
            <a:pPr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400" dirty="0" smtClean="0">
                <a:solidFill>
                  <a:srgbClr val="004595"/>
                </a:solidFill>
              </a:rPr>
              <a:t>Pozytywy</a:t>
            </a:r>
          </a:p>
          <a:p>
            <a:pPr lvl="2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004595"/>
                </a:solidFill>
              </a:rPr>
              <a:t>Publikowanie informacji z posiedzeń ZG</a:t>
            </a:r>
          </a:p>
          <a:p>
            <a:pPr lvl="2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004595"/>
                </a:solidFill>
              </a:rPr>
              <a:t>Aktywność części członków ZG na listach dyskusyjnych</a:t>
            </a:r>
          </a:p>
          <a:p>
            <a:pPr lvl="2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004595"/>
                </a:solidFill>
              </a:rPr>
              <a:t>Uruchomienie forum dyskusyjnego na potrzeby Zjazdu</a:t>
            </a:r>
          </a:p>
          <a:p>
            <a:pPr lvl="2" indent="-360000">
              <a:spcAft>
                <a:spcPts val="600"/>
              </a:spcAft>
            </a:pPr>
            <a:r>
              <a:rPr lang="pl-PL" sz="2000" dirty="0" smtClean="0">
                <a:solidFill>
                  <a:srgbClr val="004595"/>
                </a:solidFill>
              </a:rPr>
              <a:t> </a:t>
            </a:r>
          </a:p>
          <a:p>
            <a:pPr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400" dirty="0" smtClean="0">
                <a:solidFill>
                  <a:srgbClr val="004595"/>
                </a:solidFill>
              </a:rPr>
              <a:t>Zalecenia</a:t>
            </a:r>
          </a:p>
          <a:p>
            <a:pPr lvl="2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004595"/>
                </a:solidFill>
              </a:rPr>
              <a:t>Dalsze prowadzenie forum dyskusyjnego</a:t>
            </a:r>
          </a:p>
          <a:p>
            <a:pPr lvl="2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004595"/>
                </a:solidFill>
              </a:rPr>
              <a:t>Moderowanie dyskusji, egzekwowane regulaminu</a:t>
            </a:r>
            <a:endParaRPr lang="pl-PL" dirty="0" smtClean="0">
              <a:solidFill>
                <a:srgbClr val="004595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C:\_zGRANE\Praca\PTI\Prezentacja\Prezentacja_PTI_glowk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75" y="0"/>
            <a:ext cx="9140825" cy="124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rostokąt 9"/>
          <p:cNvSpPr/>
          <p:nvPr/>
        </p:nvSpPr>
        <p:spPr>
          <a:xfrm>
            <a:off x="0" y="6429375"/>
            <a:ext cx="9144000" cy="4286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2000"/>
              </a:lnSpc>
              <a:buClr>
                <a:srgbClr val="003366"/>
              </a:buClr>
              <a:buSzPct val="100000"/>
              <a:buFont typeface="Arial" charset="0"/>
              <a:buNone/>
              <a:defRPr/>
            </a:pPr>
            <a:endParaRPr lang="pl-PL"/>
          </a:p>
        </p:txBody>
      </p:sp>
      <p:sp>
        <p:nvSpPr>
          <p:cNvPr id="12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04800" y="6500813"/>
            <a:ext cx="3581400" cy="276225"/>
          </a:xfrm>
        </p:spPr>
        <p:txBody>
          <a:bodyPr/>
          <a:lstStyle/>
          <a:p>
            <a:pPr algn="l">
              <a:defRPr/>
            </a:pPr>
            <a:r>
              <a:rPr lang="pl-PL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www.pti.org.pl</a:t>
            </a:r>
            <a:endParaRPr lang="pl-PL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" name="Rectangle 1"/>
          <p:cNvSpPr txBox="1">
            <a:spLocks noChangeArrowheads="1"/>
          </p:cNvSpPr>
          <p:nvPr/>
        </p:nvSpPr>
        <p:spPr>
          <a:xfrm>
            <a:off x="785786" y="1000108"/>
            <a:ext cx="7670800" cy="428625"/>
          </a:xfrm>
          <a:prstGeom prst="rect">
            <a:avLst/>
          </a:prstGeom>
        </p:spPr>
        <p:txBody>
          <a:bodyPr anchor="b"/>
          <a:lstStyle/>
          <a:p>
            <a:pPr algn="ctr" defTabSz="914400" fontAlgn="auto">
              <a:spcAft>
                <a:spcPts val="0"/>
              </a:spcAft>
              <a:defRPr/>
            </a:pPr>
            <a:r>
              <a:rPr lang="pl-PL" sz="2800" b="1" dirty="0" smtClean="0">
                <a:solidFill>
                  <a:srgbClr val="004595"/>
                </a:solidFill>
                <a:latin typeface="Arial" pitchFamily="34" charset="0"/>
                <a:ea typeface="+mj-ea"/>
                <a:cs typeface="Arial" pitchFamily="34" charset="0"/>
              </a:rPr>
              <a:t>Biuro ZG</a:t>
            </a:r>
            <a:endParaRPr lang="en-GB" sz="2800" b="1" dirty="0">
              <a:solidFill>
                <a:srgbClr val="004595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6" name="Rectangle 1"/>
          <p:cNvSpPr txBox="1">
            <a:spLocks noChangeArrowheads="1"/>
          </p:cNvSpPr>
          <p:nvPr/>
        </p:nvSpPr>
        <p:spPr>
          <a:xfrm>
            <a:off x="0" y="1285860"/>
            <a:ext cx="9144000" cy="5143536"/>
          </a:xfrm>
          <a:prstGeom prst="rect">
            <a:avLst/>
          </a:prstGeom>
        </p:spPr>
        <p:txBody>
          <a:bodyPr/>
          <a:lstStyle/>
          <a:p>
            <a:pPr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400" dirty="0" smtClean="0">
                <a:solidFill>
                  <a:srgbClr val="004595"/>
                </a:solidFill>
              </a:rPr>
              <a:t>Pozytywy</a:t>
            </a:r>
          </a:p>
          <a:p>
            <a:pPr lvl="2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004595"/>
                </a:solidFill>
              </a:rPr>
              <a:t>Poprawa stanu dokumentacji zatrudnienia</a:t>
            </a:r>
          </a:p>
          <a:p>
            <a:pPr lvl="2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004595"/>
                </a:solidFill>
              </a:rPr>
              <a:t>Rozpoczęcie realizacji </a:t>
            </a:r>
            <a:r>
              <a:rPr lang="pl-PL" sz="2000" dirty="0" err="1" smtClean="0">
                <a:solidFill>
                  <a:srgbClr val="004595"/>
                </a:solidFill>
              </a:rPr>
              <a:t>KOKPIT’u</a:t>
            </a:r>
            <a:endParaRPr lang="pl-PL" sz="2000" dirty="0" smtClean="0">
              <a:solidFill>
                <a:srgbClr val="004595"/>
              </a:solidFill>
            </a:endParaRPr>
          </a:p>
          <a:p>
            <a:pPr lvl="2" indent="-360000">
              <a:spcAft>
                <a:spcPts val="600"/>
              </a:spcAft>
              <a:buFont typeface="Arial" pitchFamily="34" charset="0"/>
              <a:buChar char="•"/>
            </a:pPr>
            <a:endParaRPr lang="pl-PL" sz="2000" dirty="0" smtClean="0">
              <a:solidFill>
                <a:srgbClr val="004595"/>
              </a:solidFill>
            </a:endParaRPr>
          </a:p>
          <a:p>
            <a:pPr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400" dirty="0" smtClean="0">
                <a:solidFill>
                  <a:srgbClr val="004595"/>
                </a:solidFill>
              </a:rPr>
              <a:t>Zalecenia</a:t>
            </a:r>
          </a:p>
          <a:p>
            <a:pPr lvl="2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004595"/>
                </a:solidFill>
              </a:rPr>
              <a:t>Nadzór przez członka ZG</a:t>
            </a:r>
          </a:p>
          <a:p>
            <a:pPr lvl="2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004595"/>
                </a:solidFill>
              </a:rPr>
              <a:t>Kontrola GKR</a:t>
            </a:r>
            <a:endParaRPr lang="pl-PL" u="sng" dirty="0" smtClean="0">
              <a:solidFill>
                <a:srgbClr val="004595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C:\_zGRANE\Praca\PTI\Prezentacja\Prezentacja_PTI_glowk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75" y="0"/>
            <a:ext cx="9140825" cy="124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rostokąt 9"/>
          <p:cNvSpPr/>
          <p:nvPr/>
        </p:nvSpPr>
        <p:spPr>
          <a:xfrm>
            <a:off x="0" y="6429375"/>
            <a:ext cx="9144000" cy="4286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2000"/>
              </a:lnSpc>
              <a:buClr>
                <a:srgbClr val="003366"/>
              </a:buClr>
              <a:buSzPct val="100000"/>
              <a:buFont typeface="Arial" charset="0"/>
              <a:buNone/>
              <a:defRPr/>
            </a:pPr>
            <a:endParaRPr lang="pl-PL"/>
          </a:p>
        </p:txBody>
      </p:sp>
      <p:sp>
        <p:nvSpPr>
          <p:cNvPr id="12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04800" y="6500813"/>
            <a:ext cx="3581400" cy="276225"/>
          </a:xfrm>
        </p:spPr>
        <p:txBody>
          <a:bodyPr/>
          <a:lstStyle/>
          <a:p>
            <a:pPr algn="l">
              <a:defRPr/>
            </a:pPr>
            <a:r>
              <a:rPr lang="pl-PL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www.pti.org.pl</a:t>
            </a:r>
            <a:endParaRPr lang="pl-PL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" name="Rectangle 1"/>
          <p:cNvSpPr txBox="1">
            <a:spLocks noChangeArrowheads="1"/>
          </p:cNvSpPr>
          <p:nvPr/>
        </p:nvSpPr>
        <p:spPr>
          <a:xfrm>
            <a:off x="785786" y="1000108"/>
            <a:ext cx="7670800" cy="428625"/>
          </a:xfrm>
          <a:prstGeom prst="rect">
            <a:avLst/>
          </a:prstGeom>
        </p:spPr>
        <p:txBody>
          <a:bodyPr anchor="b"/>
          <a:lstStyle/>
          <a:p>
            <a:pPr algn="ctr" defTabSz="914400" fontAlgn="auto">
              <a:spcAft>
                <a:spcPts val="0"/>
              </a:spcAft>
              <a:defRPr/>
            </a:pPr>
            <a:r>
              <a:rPr lang="pl-PL" sz="2800" b="1" dirty="0" smtClean="0">
                <a:solidFill>
                  <a:srgbClr val="004595"/>
                </a:solidFill>
                <a:latin typeface="Arial" pitchFamily="34" charset="0"/>
                <a:ea typeface="+mj-ea"/>
                <a:cs typeface="Arial" pitchFamily="34" charset="0"/>
              </a:rPr>
              <a:t>Izba Rzeczoznawców</a:t>
            </a:r>
            <a:endParaRPr lang="en-GB" sz="2800" b="1" dirty="0">
              <a:solidFill>
                <a:srgbClr val="004595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6" name="Rectangle 1"/>
          <p:cNvSpPr txBox="1">
            <a:spLocks noChangeArrowheads="1"/>
          </p:cNvSpPr>
          <p:nvPr/>
        </p:nvSpPr>
        <p:spPr>
          <a:xfrm>
            <a:off x="0" y="1500174"/>
            <a:ext cx="9144000" cy="5143536"/>
          </a:xfrm>
          <a:prstGeom prst="rect">
            <a:avLst/>
          </a:prstGeom>
        </p:spPr>
        <p:txBody>
          <a:bodyPr/>
          <a:lstStyle/>
          <a:p>
            <a:pPr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400" dirty="0" smtClean="0">
                <a:solidFill>
                  <a:srgbClr val="004595"/>
                </a:solidFill>
              </a:rPr>
              <a:t>Pozytywy</a:t>
            </a:r>
          </a:p>
          <a:p>
            <a:pPr lvl="2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004595"/>
                </a:solidFill>
              </a:rPr>
              <a:t>Rozpoczęcie reorganizacji Izby</a:t>
            </a:r>
          </a:p>
          <a:p>
            <a:pPr lvl="2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004595"/>
                </a:solidFill>
              </a:rPr>
              <a:t>Projekt TEREN</a:t>
            </a:r>
          </a:p>
          <a:p>
            <a:pPr lvl="2" indent="-360000">
              <a:spcAft>
                <a:spcPts val="600"/>
              </a:spcAft>
              <a:buFont typeface="Arial" pitchFamily="34" charset="0"/>
              <a:buChar char="•"/>
            </a:pPr>
            <a:endParaRPr lang="pl-PL" sz="2000" dirty="0" smtClean="0">
              <a:solidFill>
                <a:srgbClr val="004595"/>
              </a:solidFill>
            </a:endParaRPr>
          </a:p>
          <a:p>
            <a:pPr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400" dirty="0" smtClean="0">
                <a:solidFill>
                  <a:srgbClr val="004595"/>
                </a:solidFill>
              </a:rPr>
              <a:t>Zalecenia</a:t>
            </a:r>
          </a:p>
          <a:p>
            <a:pPr lvl="2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004595"/>
                </a:solidFill>
              </a:rPr>
              <a:t>Konsekwentne kontynuowanie rozpoczętej reformy, w tym również:</a:t>
            </a:r>
          </a:p>
          <a:p>
            <a:pPr lvl="3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>
                <a:solidFill>
                  <a:srgbClr val="004595"/>
                </a:solidFill>
              </a:rPr>
              <a:t>Opracowanie mapy kompetencji reprezentowanych w Izbie</a:t>
            </a:r>
          </a:p>
          <a:p>
            <a:pPr lvl="3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>
                <a:solidFill>
                  <a:srgbClr val="004595"/>
                </a:solidFill>
              </a:rPr>
              <a:t>Wdrożenie elektronicznej Karty Rzeczoznawcy</a:t>
            </a:r>
          </a:p>
          <a:p>
            <a:pPr lvl="3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>
                <a:solidFill>
                  <a:srgbClr val="004595"/>
                </a:solidFill>
              </a:rPr>
              <a:t>Powołanie Rady Izby Rzeczoznawców</a:t>
            </a:r>
          </a:p>
          <a:p>
            <a:pPr lvl="2" indent="-360000">
              <a:spcAft>
                <a:spcPts val="600"/>
              </a:spcAft>
              <a:buFont typeface="Arial" pitchFamily="34" charset="0"/>
              <a:buChar char="•"/>
            </a:pPr>
            <a:endParaRPr lang="pl-PL" sz="2000" dirty="0" smtClean="0">
              <a:solidFill>
                <a:srgbClr val="004595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6" descr="C:\_zGRANE\Praca\PTI\Prezentacja\Prezentacja_PTI_glowk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75" y="0"/>
            <a:ext cx="9140825" cy="124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7" descr="C:\_zGRANE\Praca\PTI\Prezentacja\Prezentacja_PTI_drzewk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70700" y="1928802"/>
            <a:ext cx="2273300" cy="272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Prostokąt 13"/>
          <p:cNvSpPr/>
          <p:nvPr/>
        </p:nvSpPr>
        <p:spPr>
          <a:xfrm>
            <a:off x="0" y="6429375"/>
            <a:ext cx="9144000" cy="4286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2000"/>
              </a:lnSpc>
              <a:buClr>
                <a:srgbClr val="003366"/>
              </a:buClr>
              <a:buSzPct val="100000"/>
              <a:buFont typeface="Arial" charset="0"/>
              <a:buNone/>
              <a:defRPr/>
            </a:pPr>
            <a:endParaRPr lang="pl-PL"/>
          </a:p>
        </p:txBody>
      </p:sp>
      <p:sp>
        <p:nvSpPr>
          <p:cNvPr id="15" name="Prostokąt 14"/>
          <p:cNvSpPr/>
          <p:nvPr/>
        </p:nvSpPr>
        <p:spPr>
          <a:xfrm>
            <a:off x="3429000" y="4786313"/>
            <a:ext cx="5715000" cy="46037"/>
          </a:xfrm>
          <a:prstGeom prst="rect">
            <a:avLst/>
          </a:prstGeom>
          <a:solidFill>
            <a:srgbClr val="EE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2000"/>
              </a:lnSpc>
              <a:buClr>
                <a:srgbClr val="003366"/>
              </a:buClr>
              <a:buSzPct val="100000"/>
              <a:buFont typeface="Arial" charset="0"/>
              <a:buNone/>
              <a:defRPr/>
            </a:pPr>
            <a:endParaRPr lang="pl-PL"/>
          </a:p>
        </p:txBody>
      </p:sp>
      <p:sp>
        <p:nvSpPr>
          <p:cNvPr id="16" name="Rectangle 1"/>
          <p:cNvSpPr txBox="1">
            <a:spLocks noChangeArrowheads="1"/>
          </p:cNvSpPr>
          <p:nvPr/>
        </p:nvSpPr>
        <p:spPr>
          <a:xfrm>
            <a:off x="3500430" y="4857760"/>
            <a:ext cx="3616325" cy="642952"/>
          </a:xfrm>
          <a:prstGeom prst="rect">
            <a:avLst/>
          </a:prstGeom>
        </p:spPr>
        <p:txBody>
          <a:bodyPr anchor="b"/>
          <a:lstStyle/>
          <a:p>
            <a:pPr defTabSz="914400" fontAlgn="auto">
              <a:spcAft>
                <a:spcPts val="0"/>
              </a:spcAft>
              <a:defRPr/>
            </a:pPr>
            <a:endParaRPr lang="en-GB" sz="1400" dirty="0">
              <a:solidFill>
                <a:srgbClr val="004595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2" name="Rectangle 1"/>
          <p:cNvSpPr txBox="1">
            <a:spLocks noChangeArrowheads="1"/>
          </p:cNvSpPr>
          <p:nvPr/>
        </p:nvSpPr>
        <p:spPr>
          <a:xfrm>
            <a:off x="2143108" y="3286124"/>
            <a:ext cx="5429288" cy="1428760"/>
          </a:xfrm>
          <a:prstGeom prst="rect">
            <a:avLst/>
          </a:prstGeom>
        </p:spPr>
        <p:txBody>
          <a:bodyPr anchor="b"/>
          <a:lstStyle/>
          <a:p>
            <a:pPr defTabSz="914400" fontAlgn="auto">
              <a:spcAft>
                <a:spcPts val="0"/>
              </a:spcAft>
              <a:defRPr/>
            </a:pPr>
            <a:r>
              <a:rPr lang="pl-PL" sz="4800" dirty="0" smtClean="0">
                <a:solidFill>
                  <a:srgbClr val="0070C0"/>
                </a:solidFill>
              </a:rPr>
              <a:t>Wykonanie Uchwał IX Zjazdu PTI</a:t>
            </a:r>
            <a:endParaRPr lang="en-GB" sz="3600" dirty="0">
              <a:solidFill>
                <a:srgbClr val="0070C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C:\_zGRANE\Praca\PTI\Prezentacja\Prezentacja_PTI_glowk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75" y="0"/>
            <a:ext cx="9140825" cy="124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rostokąt 9"/>
          <p:cNvSpPr/>
          <p:nvPr/>
        </p:nvSpPr>
        <p:spPr>
          <a:xfrm>
            <a:off x="0" y="6429375"/>
            <a:ext cx="9144000" cy="4286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2000"/>
              </a:lnSpc>
              <a:buClr>
                <a:srgbClr val="003366"/>
              </a:buClr>
              <a:buSzPct val="100000"/>
              <a:buFont typeface="Arial" charset="0"/>
              <a:buNone/>
              <a:defRPr/>
            </a:pPr>
            <a:endParaRPr lang="pl-PL"/>
          </a:p>
        </p:txBody>
      </p:sp>
      <p:sp>
        <p:nvSpPr>
          <p:cNvPr id="12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04800" y="6500813"/>
            <a:ext cx="3581400" cy="276225"/>
          </a:xfrm>
        </p:spPr>
        <p:txBody>
          <a:bodyPr/>
          <a:lstStyle/>
          <a:p>
            <a:pPr algn="l">
              <a:defRPr/>
            </a:pPr>
            <a:r>
              <a:rPr lang="pl-PL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www.pti.org.pl</a:t>
            </a:r>
            <a:endParaRPr lang="pl-PL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" name="Rectangle 1"/>
          <p:cNvSpPr txBox="1">
            <a:spLocks noChangeArrowheads="1"/>
          </p:cNvSpPr>
          <p:nvPr/>
        </p:nvSpPr>
        <p:spPr>
          <a:xfrm>
            <a:off x="785786" y="1000108"/>
            <a:ext cx="7670800" cy="928694"/>
          </a:xfrm>
          <a:prstGeom prst="rect">
            <a:avLst/>
          </a:prstGeom>
        </p:spPr>
        <p:txBody>
          <a:bodyPr anchor="b"/>
          <a:lstStyle/>
          <a:p>
            <a:pPr algn="ctr" defTabSz="914400" fontAlgn="auto">
              <a:spcAft>
                <a:spcPts val="0"/>
              </a:spcAft>
              <a:defRPr/>
            </a:pPr>
            <a:r>
              <a:rPr lang="pl-PL" sz="2800" b="1" dirty="0" smtClean="0">
                <a:solidFill>
                  <a:srgbClr val="004595"/>
                </a:solidFill>
                <a:latin typeface="Arial" pitchFamily="34" charset="0"/>
                <a:ea typeface="+mj-ea"/>
                <a:cs typeface="Arial" pitchFamily="34" charset="0"/>
              </a:rPr>
              <a:t>Uchwała nr 3</a:t>
            </a:r>
          </a:p>
          <a:p>
            <a:pPr algn="ctr" defTabSz="914400" fontAlgn="auto">
              <a:spcAft>
                <a:spcPts val="0"/>
              </a:spcAft>
              <a:defRPr/>
            </a:pPr>
            <a:r>
              <a:rPr lang="pl-PL" sz="2800" b="1" dirty="0" smtClean="0">
                <a:solidFill>
                  <a:srgbClr val="004595"/>
                </a:solidFill>
                <a:latin typeface="Arial" pitchFamily="34" charset="0"/>
                <a:ea typeface="+mj-ea"/>
                <a:cs typeface="Arial" pitchFamily="34" charset="0"/>
              </a:rPr>
              <a:t>Podjęcie prac nad nowelizacją Statutu</a:t>
            </a:r>
            <a:endParaRPr lang="en-GB" sz="2800" b="1" dirty="0">
              <a:solidFill>
                <a:srgbClr val="004595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6" name="Rectangle 1"/>
          <p:cNvSpPr txBox="1">
            <a:spLocks noChangeArrowheads="1"/>
          </p:cNvSpPr>
          <p:nvPr/>
        </p:nvSpPr>
        <p:spPr>
          <a:xfrm>
            <a:off x="285720" y="2143116"/>
            <a:ext cx="8358246" cy="4071966"/>
          </a:xfrm>
          <a:prstGeom prst="rect">
            <a:avLst/>
          </a:prstGeom>
        </p:spPr>
        <p:txBody>
          <a:bodyPr/>
          <a:lstStyle/>
          <a:p>
            <a:pPr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400" dirty="0" smtClean="0">
                <a:solidFill>
                  <a:srgbClr val="004595"/>
                </a:solidFill>
              </a:rPr>
              <a:t>Nadzwyczajny Zjazd PTI 21.11.2009</a:t>
            </a:r>
          </a:p>
          <a:p>
            <a:pPr lvl="2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>
                <a:solidFill>
                  <a:srgbClr val="004595"/>
                </a:solidFill>
              </a:rPr>
              <a:t>Szeroka dyskusja propozycji</a:t>
            </a:r>
          </a:p>
          <a:p>
            <a:pPr lvl="2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>
                <a:solidFill>
                  <a:srgbClr val="004595"/>
                </a:solidFill>
              </a:rPr>
              <a:t>Przyjęcie Statutu przez Nadzwyczajny Zjazd</a:t>
            </a:r>
          </a:p>
          <a:p>
            <a:pPr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400" dirty="0" smtClean="0">
                <a:solidFill>
                  <a:srgbClr val="004595"/>
                </a:solidFill>
              </a:rPr>
              <a:t>Uchwała wykonana</a:t>
            </a:r>
          </a:p>
          <a:p>
            <a:pPr indent="-360000">
              <a:spcAft>
                <a:spcPts val="600"/>
              </a:spcAft>
              <a:buFont typeface="Arial" pitchFamily="34" charset="0"/>
              <a:buChar char="•"/>
            </a:pPr>
            <a:endParaRPr lang="pl-PL" sz="2400" dirty="0" smtClean="0">
              <a:solidFill>
                <a:srgbClr val="004595"/>
              </a:solidFill>
            </a:endParaRPr>
          </a:p>
          <a:p>
            <a:pPr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400" dirty="0" smtClean="0">
                <a:solidFill>
                  <a:srgbClr val="004595"/>
                </a:solidFill>
              </a:rPr>
              <a:t>Statut nie zarejestrowany – uwagi nadzoru</a:t>
            </a:r>
          </a:p>
          <a:p>
            <a:pPr indent="-360000">
              <a:spcAft>
                <a:spcPts val="600"/>
              </a:spcAft>
              <a:buFont typeface="Arial" pitchFamily="34" charset="0"/>
              <a:buChar char="•"/>
            </a:pPr>
            <a:endParaRPr lang="pl-PL" sz="2400" dirty="0" smtClean="0">
              <a:solidFill>
                <a:srgbClr val="004595"/>
              </a:solidFill>
            </a:endParaRPr>
          </a:p>
          <a:p>
            <a:pPr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400" dirty="0" smtClean="0">
                <a:solidFill>
                  <a:srgbClr val="004595"/>
                </a:solidFill>
              </a:rPr>
              <a:t>Apel GKR:</a:t>
            </a:r>
          </a:p>
          <a:p>
            <a:pPr indent="-360000" algn="ctr">
              <a:spcAft>
                <a:spcPts val="600"/>
              </a:spcAft>
            </a:pPr>
            <a:r>
              <a:rPr lang="pl-PL" sz="3200" i="1" dirty="0" smtClean="0">
                <a:solidFill>
                  <a:srgbClr val="004595"/>
                </a:solidFill>
              </a:rPr>
              <a:t>Doprowadźmy do rejestracji Statutu!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C:\_zGRANE\Praca\PTI\Prezentacja\Prezentacja_PTI_glowk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75" y="0"/>
            <a:ext cx="9140825" cy="124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rostokąt 9"/>
          <p:cNvSpPr/>
          <p:nvPr/>
        </p:nvSpPr>
        <p:spPr>
          <a:xfrm>
            <a:off x="0" y="6429375"/>
            <a:ext cx="9144000" cy="4286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2000"/>
              </a:lnSpc>
              <a:buClr>
                <a:srgbClr val="003366"/>
              </a:buClr>
              <a:buSzPct val="100000"/>
              <a:buFont typeface="Arial" charset="0"/>
              <a:buNone/>
              <a:defRPr/>
            </a:pPr>
            <a:endParaRPr lang="pl-PL"/>
          </a:p>
        </p:txBody>
      </p:sp>
      <p:sp>
        <p:nvSpPr>
          <p:cNvPr id="12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04800" y="6500813"/>
            <a:ext cx="3581400" cy="276225"/>
          </a:xfrm>
        </p:spPr>
        <p:txBody>
          <a:bodyPr/>
          <a:lstStyle/>
          <a:p>
            <a:pPr algn="l">
              <a:defRPr/>
            </a:pPr>
            <a:r>
              <a:rPr lang="pl-PL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www.pti.org.pl</a:t>
            </a:r>
            <a:endParaRPr lang="pl-PL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" name="Rectangle 1"/>
          <p:cNvSpPr txBox="1">
            <a:spLocks noChangeArrowheads="1"/>
          </p:cNvSpPr>
          <p:nvPr/>
        </p:nvSpPr>
        <p:spPr>
          <a:xfrm>
            <a:off x="714348" y="1071546"/>
            <a:ext cx="7670800" cy="428625"/>
          </a:xfrm>
          <a:prstGeom prst="rect">
            <a:avLst/>
          </a:prstGeom>
        </p:spPr>
        <p:txBody>
          <a:bodyPr anchor="b"/>
          <a:lstStyle/>
          <a:p>
            <a:pPr algn="ctr" defTabSz="914400" fontAlgn="auto">
              <a:spcAft>
                <a:spcPts val="0"/>
              </a:spcAft>
              <a:defRPr/>
            </a:pPr>
            <a:r>
              <a:rPr lang="pl-PL" sz="2800" b="1" dirty="0" smtClean="0">
                <a:solidFill>
                  <a:srgbClr val="004595"/>
                </a:solidFill>
                <a:latin typeface="Arial" pitchFamily="34" charset="0"/>
                <a:ea typeface="+mj-ea"/>
                <a:cs typeface="Arial" pitchFamily="34" charset="0"/>
              </a:rPr>
              <a:t>GKR X kadencji – skład Komisji</a:t>
            </a:r>
            <a:endParaRPr lang="en-GB" sz="2800" b="1" dirty="0">
              <a:solidFill>
                <a:srgbClr val="004595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6" name="Rectangle 1"/>
          <p:cNvSpPr txBox="1">
            <a:spLocks noChangeArrowheads="1"/>
          </p:cNvSpPr>
          <p:nvPr/>
        </p:nvSpPr>
        <p:spPr>
          <a:xfrm>
            <a:off x="1857356" y="1571612"/>
            <a:ext cx="6527792" cy="2286016"/>
          </a:xfrm>
          <a:prstGeom prst="rect">
            <a:avLst/>
          </a:prstGeom>
        </p:spPr>
        <p:txBody>
          <a:bodyPr/>
          <a:lstStyle/>
          <a:p>
            <a:pPr defTabSz="914400" fontAlgn="auto">
              <a:spcAft>
                <a:spcPts val="600"/>
              </a:spcAft>
              <a:buFont typeface="Arial" pitchFamily="34" charset="0"/>
              <a:buChar char="•"/>
              <a:tabLst>
                <a:tab pos="361950" algn="l"/>
              </a:tabLst>
              <a:defRPr/>
            </a:pPr>
            <a:r>
              <a:rPr lang="pl-PL" sz="2400" dirty="0" smtClean="0">
                <a:solidFill>
                  <a:srgbClr val="004595"/>
                </a:solidFill>
                <a:latin typeface="Arial" pitchFamily="34" charset="0"/>
                <a:ea typeface="+mj-ea"/>
                <a:cs typeface="Arial" pitchFamily="34" charset="0"/>
              </a:rPr>
              <a:t> Marian Noga - przewodniczący</a:t>
            </a:r>
          </a:p>
          <a:p>
            <a:pPr defTabSz="914400" fontAlgn="auto">
              <a:spcAft>
                <a:spcPts val="600"/>
              </a:spcAft>
              <a:buFont typeface="Arial" pitchFamily="34" charset="0"/>
              <a:buChar char="•"/>
              <a:tabLst>
                <a:tab pos="361950" algn="l"/>
              </a:tabLst>
              <a:defRPr/>
            </a:pPr>
            <a:r>
              <a:rPr lang="pl-PL" sz="2400" dirty="0" smtClean="0">
                <a:solidFill>
                  <a:srgbClr val="004595"/>
                </a:solidFill>
                <a:latin typeface="Arial" pitchFamily="34" charset="0"/>
                <a:ea typeface="+mj-ea"/>
                <a:cs typeface="Arial" pitchFamily="34" charset="0"/>
              </a:rPr>
              <a:t> Beata Ostrowska - wiceprzewodnicząca</a:t>
            </a:r>
          </a:p>
          <a:p>
            <a:pPr defTabSz="914400" fontAlgn="auto">
              <a:spcAft>
                <a:spcPts val="600"/>
              </a:spcAft>
              <a:buFont typeface="Arial" pitchFamily="34" charset="0"/>
              <a:buChar char="•"/>
              <a:tabLst>
                <a:tab pos="361950" algn="l"/>
              </a:tabLst>
              <a:defRPr/>
            </a:pPr>
            <a:r>
              <a:rPr lang="pl-PL" sz="2400" dirty="0" smtClean="0">
                <a:solidFill>
                  <a:srgbClr val="004595"/>
                </a:solidFill>
                <a:latin typeface="Arial" pitchFamily="34" charset="0"/>
                <a:ea typeface="+mj-ea"/>
                <a:cs typeface="Arial" pitchFamily="34" charset="0"/>
              </a:rPr>
              <a:t> Ewa Mizerska - sekretarz</a:t>
            </a:r>
          </a:p>
          <a:p>
            <a:pPr defTabSz="914400" fontAlgn="auto">
              <a:spcAft>
                <a:spcPts val="600"/>
              </a:spcAft>
              <a:buFont typeface="Arial" pitchFamily="34" charset="0"/>
              <a:buChar char="•"/>
              <a:tabLst>
                <a:tab pos="361950" algn="l"/>
              </a:tabLst>
              <a:defRPr/>
            </a:pPr>
            <a:r>
              <a:rPr lang="pl-PL" sz="2400" dirty="0" smtClean="0">
                <a:solidFill>
                  <a:srgbClr val="004595"/>
                </a:solidFill>
                <a:latin typeface="Arial" pitchFamily="34" charset="0"/>
                <a:ea typeface="+mj-ea"/>
                <a:cs typeface="Arial" pitchFamily="34" charset="0"/>
              </a:rPr>
              <a:t> Zbigniew </a:t>
            </a:r>
            <a:r>
              <a:rPr lang="pl-PL" sz="2400" dirty="0" err="1" smtClean="0">
                <a:solidFill>
                  <a:srgbClr val="004595"/>
                </a:solidFill>
                <a:latin typeface="Arial" pitchFamily="34" charset="0"/>
                <a:ea typeface="+mj-ea"/>
                <a:cs typeface="Arial" pitchFamily="34" charset="0"/>
              </a:rPr>
              <a:t>Daleczko</a:t>
            </a:r>
            <a:r>
              <a:rPr lang="pl-PL" sz="2400" dirty="0" smtClean="0">
                <a:solidFill>
                  <a:srgbClr val="004595"/>
                </a:solidFill>
                <a:latin typeface="Arial" pitchFamily="34" charset="0"/>
                <a:ea typeface="+mj-ea"/>
                <a:cs typeface="Arial" pitchFamily="34" charset="0"/>
              </a:rPr>
              <a:t> - członek</a:t>
            </a:r>
          </a:p>
          <a:p>
            <a:pPr defTabSz="914400" fontAlgn="auto">
              <a:spcAft>
                <a:spcPts val="600"/>
              </a:spcAft>
              <a:buFont typeface="Arial" pitchFamily="34" charset="0"/>
              <a:buChar char="•"/>
              <a:tabLst>
                <a:tab pos="361950" algn="l"/>
              </a:tabLst>
              <a:defRPr/>
            </a:pPr>
            <a:r>
              <a:rPr lang="pl-PL" sz="2400" dirty="0" smtClean="0">
                <a:solidFill>
                  <a:srgbClr val="004595"/>
                </a:solidFill>
                <a:latin typeface="Arial" pitchFamily="34" charset="0"/>
                <a:ea typeface="+mj-ea"/>
                <a:cs typeface="Arial" pitchFamily="34" charset="0"/>
              </a:rPr>
              <a:t> Piotr </a:t>
            </a:r>
            <a:r>
              <a:rPr lang="pl-PL" sz="2400" dirty="0" err="1" smtClean="0">
                <a:solidFill>
                  <a:srgbClr val="004595"/>
                </a:solidFill>
                <a:latin typeface="Arial" pitchFamily="34" charset="0"/>
                <a:ea typeface="+mj-ea"/>
                <a:cs typeface="Arial" pitchFamily="34" charset="0"/>
              </a:rPr>
              <a:t>Pieczulis</a:t>
            </a:r>
            <a:r>
              <a:rPr lang="pl-PL" sz="2400" dirty="0" smtClean="0">
                <a:solidFill>
                  <a:srgbClr val="004595"/>
                </a:solidFill>
                <a:latin typeface="Arial" pitchFamily="34" charset="0"/>
                <a:ea typeface="+mj-ea"/>
                <a:cs typeface="Arial" pitchFamily="34" charset="0"/>
              </a:rPr>
              <a:t> - członek</a:t>
            </a:r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>
          <a:xfrm>
            <a:off x="571472" y="4071918"/>
            <a:ext cx="8001056" cy="428625"/>
          </a:xfrm>
          <a:prstGeom prst="rect">
            <a:avLst/>
          </a:prstGeom>
        </p:spPr>
        <p:txBody>
          <a:bodyPr anchor="b"/>
          <a:lstStyle/>
          <a:p>
            <a:pPr algn="ctr" defTabSz="914400" fontAlgn="auto">
              <a:spcAft>
                <a:spcPts val="0"/>
              </a:spcAft>
              <a:defRPr/>
            </a:pPr>
            <a:r>
              <a:rPr lang="pl-PL" sz="2800" b="1" dirty="0" smtClean="0">
                <a:solidFill>
                  <a:srgbClr val="004595"/>
                </a:solidFill>
                <a:latin typeface="Arial" pitchFamily="34" charset="0"/>
                <a:ea typeface="+mj-ea"/>
                <a:cs typeface="Arial" pitchFamily="34" charset="0"/>
              </a:rPr>
              <a:t>GKR X kadencji – aktywni członkowie Komisji</a:t>
            </a:r>
            <a:endParaRPr lang="en-GB" sz="2800" b="1" dirty="0">
              <a:solidFill>
                <a:srgbClr val="004595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8" name="Rectangle 1"/>
          <p:cNvSpPr txBox="1">
            <a:spLocks noChangeArrowheads="1"/>
          </p:cNvSpPr>
          <p:nvPr/>
        </p:nvSpPr>
        <p:spPr>
          <a:xfrm>
            <a:off x="1928794" y="4571984"/>
            <a:ext cx="6527792" cy="1928850"/>
          </a:xfrm>
          <a:prstGeom prst="rect">
            <a:avLst/>
          </a:prstGeom>
        </p:spPr>
        <p:txBody>
          <a:bodyPr/>
          <a:lstStyle/>
          <a:p>
            <a:pPr defTabSz="914400" fontAlgn="auto">
              <a:spcAft>
                <a:spcPts val="600"/>
              </a:spcAft>
              <a:buFont typeface="Arial" pitchFamily="34" charset="0"/>
              <a:buChar char="•"/>
              <a:tabLst>
                <a:tab pos="361950" algn="l"/>
              </a:tabLst>
              <a:defRPr/>
            </a:pPr>
            <a:r>
              <a:rPr lang="pl-PL" sz="2400" dirty="0" smtClean="0">
                <a:solidFill>
                  <a:srgbClr val="004595"/>
                </a:solidFill>
                <a:latin typeface="Arial" pitchFamily="34" charset="0"/>
                <a:ea typeface="+mj-ea"/>
                <a:cs typeface="Arial" pitchFamily="34" charset="0"/>
              </a:rPr>
              <a:t> Marian Noga - przewodniczący</a:t>
            </a:r>
          </a:p>
          <a:p>
            <a:pPr defTabSz="914400" fontAlgn="auto">
              <a:spcAft>
                <a:spcPts val="600"/>
              </a:spcAft>
              <a:buFont typeface="Arial" pitchFamily="34" charset="0"/>
              <a:buChar char="•"/>
              <a:tabLst>
                <a:tab pos="361950" algn="l"/>
              </a:tabLst>
              <a:defRPr/>
            </a:pPr>
            <a:r>
              <a:rPr lang="pl-PL" sz="2400" dirty="0" smtClean="0">
                <a:solidFill>
                  <a:srgbClr val="004595"/>
                </a:solidFill>
                <a:latin typeface="Arial" pitchFamily="34" charset="0"/>
                <a:ea typeface="+mj-ea"/>
                <a:cs typeface="Arial" pitchFamily="34" charset="0"/>
              </a:rPr>
              <a:t> Beata Ostrowska - wiceprzewodnicząca</a:t>
            </a:r>
          </a:p>
          <a:p>
            <a:pPr defTabSz="914400" fontAlgn="auto">
              <a:spcAft>
                <a:spcPts val="600"/>
              </a:spcAft>
              <a:buFont typeface="Arial" pitchFamily="34" charset="0"/>
              <a:buChar char="•"/>
              <a:tabLst>
                <a:tab pos="361950" algn="l"/>
              </a:tabLst>
              <a:defRPr/>
            </a:pPr>
            <a:r>
              <a:rPr lang="pl-PL" sz="2400" dirty="0" smtClean="0">
                <a:solidFill>
                  <a:srgbClr val="004595"/>
                </a:solidFill>
                <a:latin typeface="Arial" pitchFamily="34" charset="0"/>
                <a:ea typeface="+mj-ea"/>
                <a:cs typeface="Arial" pitchFamily="34" charset="0"/>
              </a:rPr>
              <a:t> Ewa Mizerska - sekretarz</a:t>
            </a:r>
          </a:p>
          <a:p>
            <a:pPr defTabSz="914400" fontAlgn="auto">
              <a:spcAft>
                <a:spcPts val="600"/>
              </a:spcAft>
              <a:buFont typeface="Arial" pitchFamily="34" charset="0"/>
              <a:buChar char="•"/>
              <a:tabLst>
                <a:tab pos="361950" algn="l"/>
              </a:tabLst>
              <a:defRPr/>
            </a:pPr>
            <a:r>
              <a:rPr lang="pl-PL" sz="2400" dirty="0" smtClean="0">
                <a:solidFill>
                  <a:srgbClr val="004595"/>
                </a:solidFill>
                <a:latin typeface="Arial" pitchFamily="34" charset="0"/>
                <a:ea typeface="+mj-ea"/>
                <a:cs typeface="Arial" pitchFamily="34" charset="0"/>
              </a:rPr>
              <a:t> Zbigniew </a:t>
            </a:r>
            <a:r>
              <a:rPr lang="pl-PL" sz="2400" dirty="0" err="1" smtClean="0">
                <a:solidFill>
                  <a:srgbClr val="004595"/>
                </a:solidFill>
                <a:latin typeface="Arial" pitchFamily="34" charset="0"/>
                <a:ea typeface="+mj-ea"/>
                <a:cs typeface="Arial" pitchFamily="34" charset="0"/>
              </a:rPr>
              <a:t>Daleczko</a:t>
            </a:r>
            <a:r>
              <a:rPr lang="pl-PL" sz="2400" dirty="0" smtClean="0">
                <a:solidFill>
                  <a:srgbClr val="004595"/>
                </a:solidFill>
                <a:latin typeface="Arial" pitchFamily="34" charset="0"/>
                <a:ea typeface="+mj-ea"/>
                <a:cs typeface="Arial" pitchFamily="34" charset="0"/>
              </a:rPr>
              <a:t> - członek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C:\_zGRANE\Praca\PTI\Prezentacja\Prezentacja_PTI_glowk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75" y="0"/>
            <a:ext cx="9140825" cy="124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rostokąt 9"/>
          <p:cNvSpPr/>
          <p:nvPr/>
        </p:nvSpPr>
        <p:spPr>
          <a:xfrm>
            <a:off x="0" y="6429375"/>
            <a:ext cx="9144000" cy="4286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2000"/>
              </a:lnSpc>
              <a:buClr>
                <a:srgbClr val="003366"/>
              </a:buClr>
              <a:buSzPct val="100000"/>
              <a:buFont typeface="Arial" charset="0"/>
              <a:buNone/>
              <a:defRPr/>
            </a:pPr>
            <a:endParaRPr lang="pl-PL"/>
          </a:p>
        </p:txBody>
      </p:sp>
      <p:sp>
        <p:nvSpPr>
          <p:cNvPr id="12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04800" y="6500813"/>
            <a:ext cx="3581400" cy="276225"/>
          </a:xfrm>
        </p:spPr>
        <p:txBody>
          <a:bodyPr/>
          <a:lstStyle/>
          <a:p>
            <a:pPr algn="l">
              <a:defRPr/>
            </a:pPr>
            <a:r>
              <a:rPr lang="pl-PL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www.pti.org.pl</a:t>
            </a:r>
            <a:endParaRPr lang="pl-PL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" name="Rectangle 1"/>
          <p:cNvSpPr txBox="1">
            <a:spLocks noChangeArrowheads="1"/>
          </p:cNvSpPr>
          <p:nvPr/>
        </p:nvSpPr>
        <p:spPr>
          <a:xfrm>
            <a:off x="571472" y="1142984"/>
            <a:ext cx="8072494" cy="1785950"/>
          </a:xfrm>
          <a:prstGeom prst="rect">
            <a:avLst/>
          </a:prstGeom>
        </p:spPr>
        <p:txBody>
          <a:bodyPr anchor="b"/>
          <a:lstStyle/>
          <a:p>
            <a:pPr algn="ctr" defTabSz="914400" fontAlgn="auto">
              <a:spcAft>
                <a:spcPts val="0"/>
              </a:spcAft>
              <a:defRPr/>
            </a:pPr>
            <a:r>
              <a:rPr lang="pl-PL" sz="2800" b="1" dirty="0" smtClean="0">
                <a:solidFill>
                  <a:srgbClr val="004595"/>
                </a:solidFill>
                <a:latin typeface="Arial" pitchFamily="34" charset="0"/>
                <a:ea typeface="+mj-ea"/>
                <a:cs typeface="Arial" pitchFamily="34" charset="0"/>
              </a:rPr>
              <a:t>Uchwała nr 4</a:t>
            </a:r>
          </a:p>
          <a:p>
            <a:pPr algn="ctr" defTabSz="914400" fontAlgn="auto">
              <a:spcAft>
                <a:spcPts val="0"/>
              </a:spcAft>
              <a:defRPr/>
            </a:pPr>
            <a:r>
              <a:rPr lang="pl-PL" sz="2800" b="1" dirty="0" smtClean="0">
                <a:solidFill>
                  <a:srgbClr val="004595"/>
                </a:solidFill>
                <a:latin typeface="Arial" pitchFamily="34" charset="0"/>
                <a:ea typeface="+mj-ea"/>
                <a:cs typeface="Arial" pitchFamily="34" charset="0"/>
              </a:rPr>
              <a:t>Udział Kół i Oddziałów PTI w konsultacji przepisów prawnych i projektów zarządzanych centralnie</a:t>
            </a:r>
            <a:endParaRPr lang="en-GB" sz="2800" b="1" dirty="0">
              <a:solidFill>
                <a:srgbClr val="004595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6" name="Rectangle 1"/>
          <p:cNvSpPr txBox="1">
            <a:spLocks noChangeArrowheads="1"/>
          </p:cNvSpPr>
          <p:nvPr/>
        </p:nvSpPr>
        <p:spPr>
          <a:xfrm>
            <a:off x="357158" y="3214686"/>
            <a:ext cx="8358246" cy="2071702"/>
          </a:xfrm>
          <a:prstGeom prst="rect">
            <a:avLst/>
          </a:prstGeom>
        </p:spPr>
        <p:txBody>
          <a:bodyPr/>
          <a:lstStyle/>
          <a:p>
            <a:pPr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400" dirty="0" smtClean="0">
                <a:solidFill>
                  <a:srgbClr val="004595"/>
                </a:solidFill>
              </a:rPr>
              <a:t>Publikacja materiałów</a:t>
            </a:r>
          </a:p>
          <a:p>
            <a:pPr lvl="2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>
                <a:solidFill>
                  <a:srgbClr val="004595"/>
                </a:solidFill>
              </a:rPr>
              <a:t>Lista ZG =&gt; Prezesi Oddziałów, Przewodniczący Kół</a:t>
            </a:r>
          </a:p>
          <a:p>
            <a:pPr lvl="2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>
                <a:solidFill>
                  <a:srgbClr val="004595"/>
                </a:solidFill>
              </a:rPr>
              <a:t>Ogólna lista dyskusyjna członków PTI </a:t>
            </a:r>
            <a:r>
              <a:rPr lang="pl-PL" dirty="0" err="1" smtClean="0">
                <a:solidFill>
                  <a:srgbClr val="004595"/>
                </a:solidFill>
              </a:rPr>
              <a:t>(elk</a:t>
            </a:r>
            <a:r>
              <a:rPr lang="pl-PL" dirty="0" smtClean="0">
                <a:solidFill>
                  <a:srgbClr val="004595"/>
                </a:solidFill>
              </a:rPr>
              <a:t>a)</a:t>
            </a:r>
          </a:p>
          <a:p>
            <a:pPr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400" dirty="0" smtClean="0">
                <a:solidFill>
                  <a:srgbClr val="004595"/>
                </a:solidFill>
              </a:rPr>
              <a:t>Uchwała wykonana</a:t>
            </a:r>
          </a:p>
          <a:p>
            <a:pPr indent="-360000">
              <a:spcAft>
                <a:spcPts val="600"/>
              </a:spcAft>
              <a:buFont typeface="Arial" pitchFamily="34" charset="0"/>
              <a:buChar char="•"/>
            </a:pPr>
            <a:endParaRPr lang="pl-PL" sz="2400" dirty="0" smtClean="0">
              <a:solidFill>
                <a:srgbClr val="004595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C:\_zGRANE\Praca\PTI\Prezentacja\Prezentacja_PTI_glowk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75" y="0"/>
            <a:ext cx="9140825" cy="124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rostokąt 9"/>
          <p:cNvSpPr/>
          <p:nvPr/>
        </p:nvSpPr>
        <p:spPr>
          <a:xfrm>
            <a:off x="0" y="6429375"/>
            <a:ext cx="9144000" cy="4286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2000"/>
              </a:lnSpc>
              <a:buClr>
                <a:srgbClr val="003366"/>
              </a:buClr>
              <a:buSzPct val="100000"/>
              <a:buFont typeface="Arial" charset="0"/>
              <a:buNone/>
              <a:defRPr/>
            </a:pPr>
            <a:endParaRPr lang="pl-PL"/>
          </a:p>
        </p:txBody>
      </p:sp>
      <p:sp>
        <p:nvSpPr>
          <p:cNvPr id="12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04800" y="6500813"/>
            <a:ext cx="3581400" cy="276225"/>
          </a:xfrm>
        </p:spPr>
        <p:txBody>
          <a:bodyPr/>
          <a:lstStyle/>
          <a:p>
            <a:pPr algn="l">
              <a:defRPr/>
            </a:pPr>
            <a:r>
              <a:rPr lang="pl-PL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www.pti.org.pl</a:t>
            </a:r>
            <a:endParaRPr lang="pl-PL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" name="Rectangle 1"/>
          <p:cNvSpPr txBox="1">
            <a:spLocks noChangeArrowheads="1"/>
          </p:cNvSpPr>
          <p:nvPr/>
        </p:nvSpPr>
        <p:spPr>
          <a:xfrm>
            <a:off x="571472" y="1142984"/>
            <a:ext cx="8072494" cy="857256"/>
          </a:xfrm>
          <a:prstGeom prst="rect">
            <a:avLst/>
          </a:prstGeom>
        </p:spPr>
        <p:txBody>
          <a:bodyPr anchor="b"/>
          <a:lstStyle/>
          <a:p>
            <a:pPr algn="ctr" defTabSz="914400" fontAlgn="auto">
              <a:spcAft>
                <a:spcPts val="0"/>
              </a:spcAft>
              <a:defRPr/>
            </a:pPr>
            <a:r>
              <a:rPr lang="pl-PL" sz="2800" b="1" dirty="0" smtClean="0">
                <a:solidFill>
                  <a:srgbClr val="004595"/>
                </a:solidFill>
                <a:latin typeface="Arial" pitchFamily="34" charset="0"/>
                <a:ea typeface="+mj-ea"/>
                <a:cs typeface="Arial" pitchFamily="34" charset="0"/>
              </a:rPr>
              <a:t>Uchwała nr 5</a:t>
            </a:r>
          </a:p>
          <a:p>
            <a:pPr algn="ctr" defTabSz="914400" fontAlgn="auto">
              <a:spcAft>
                <a:spcPts val="0"/>
              </a:spcAft>
              <a:defRPr/>
            </a:pPr>
            <a:r>
              <a:rPr lang="pl-PL" sz="2800" b="1" dirty="0" smtClean="0">
                <a:solidFill>
                  <a:srgbClr val="004595"/>
                </a:solidFill>
                <a:latin typeface="Arial" pitchFamily="34" charset="0"/>
                <a:ea typeface="+mj-ea"/>
                <a:cs typeface="Arial" pitchFamily="34" charset="0"/>
              </a:rPr>
              <a:t>Poziom etyczny dyskusji na listach</a:t>
            </a:r>
            <a:endParaRPr lang="en-GB" sz="2800" b="1" dirty="0">
              <a:solidFill>
                <a:srgbClr val="004595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6" name="Rectangle 1"/>
          <p:cNvSpPr txBox="1">
            <a:spLocks noChangeArrowheads="1"/>
          </p:cNvSpPr>
          <p:nvPr/>
        </p:nvSpPr>
        <p:spPr>
          <a:xfrm>
            <a:off x="357158" y="2071678"/>
            <a:ext cx="8358246" cy="4071966"/>
          </a:xfrm>
          <a:prstGeom prst="rect">
            <a:avLst/>
          </a:prstGeom>
        </p:spPr>
        <p:txBody>
          <a:bodyPr/>
          <a:lstStyle/>
          <a:p>
            <a:pPr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400" dirty="0" smtClean="0">
                <a:solidFill>
                  <a:srgbClr val="004595"/>
                </a:solidFill>
              </a:rPr>
              <a:t>Uchwała skierowana był do wszystkich członków PTI</a:t>
            </a:r>
          </a:p>
          <a:p>
            <a:pPr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400" dirty="0" smtClean="0">
                <a:solidFill>
                  <a:srgbClr val="004595"/>
                </a:solidFill>
              </a:rPr>
              <a:t>Członkowie nie zawsze stosowali się do Uchwały</a:t>
            </a:r>
          </a:p>
          <a:p>
            <a:pPr lvl="2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>
                <a:solidFill>
                  <a:srgbClr val="004595"/>
                </a:solidFill>
              </a:rPr>
              <a:t>Ataki personalne, niesprawdzone oskarżenia, szkalowanie</a:t>
            </a:r>
          </a:p>
          <a:p>
            <a:pPr lvl="2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>
                <a:solidFill>
                  <a:srgbClr val="004595"/>
                </a:solidFill>
              </a:rPr>
              <a:t>=&gt; oburzenie, rezygnacja z udziału, rezygnacja z członkostwa</a:t>
            </a:r>
          </a:p>
          <a:p>
            <a:pPr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400" dirty="0" smtClean="0">
                <a:solidFill>
                  <a:srgbClr val="004595"/>
                </a:solidFill>
              </a:rPr>
              <a:t>Jedno działanie ZG – dyscyplinujące</a:t>
            </a:r>
          </a:p>
          <a:p>
            <a:pPr lvl="2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>
                <a:solidFill>
                  <a:srgbClr val="004595"/>
                </a:solidFill>
              </a:rPr>
              <a:t>Badane przez GKR</a:t>
            </a:r>
          </a:p>
          <a:p>
            <a:pPr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400" dirty="0" smtClean="0">
                <a:solidFill>
                  <a:srgbClr val="004595"/>
                </a:solidFill>
              </a:rPr>
              <a:t>Zalecenia</a:t>
            </a:r>
          </a:p>
          <a:p>
            <a:pPr lvl="2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>
                <a:solidFill>
                  <a:srgbClr val="004595"/>
                </a:solidFill>
              </a:rPr>
              <a:t>Poprawa komunikacji wewnętrznej</a:t>
            </a:r>
          </a:p>
          <a:p>
            <a:pPr lvl="2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>
                <a:solidFill>
                  <a:srgbClr val="004595"/>
                </a:solidFill>
              </a:rPr>
              <a:t>Dalsze prowadzenie forum</a:t>
            </a:r>
          </a:p>
          <a:p>
            <a:pPr lvl="2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>
                <a:solidFill>
                  <a:srgbClr val="004595"/>
                </a:solidFill>
              </a:rPr>
              <a:t>Regulaminy i ich przestrzeganie</a:t>
            </a:r>
          </a:p>
          <a:p>
            <a:pPr indent="-360000">
              <a:spcAft>
                <a:spcPts val="600"/>
              </a:spcAft>
              <a:buFont typeface="Arial" pitchFamily="34" charset="0"/>
              <a:buChar char="•"/>
            </a:pPr>
            <a:endParaRPr lang="pl-PL" sz="2400" dirty="0" smtClean="0">
              <a:solidFill>
                <a:srgbClr val="004595"/>
              </a:solidFill>
            </a:endParaRPr>
          </a:p>
          <a:p>
            <a:pPr indent="-360000">
              <a:spcAft>
                <a:spcPts val="600"/>
              </a:spcAft>
              <a:buFont typeface="Arial" pitchFamily="34" charset="0"/>
              <a:buChar char="•"/>
            </a:pPr>
            <a:endParaRPr lang="pl-PL" sz="2400" dirty="0" smtClean="0">
              <a:solidFill>
                <a:srgbClr val="004595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C:\_zGRANE\Praca\PTI\Prezentacja\Prezentacja_PTI_glowk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75" y="0"/>
            <a:ext cx="9140825" cy="124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rostokąt 9"/>
          <p:cNvSpPr/>
          <p:nvPr/>
        </p:nvSpPr>
        <p:spPr>
          <a:xfrm>
            <a:off x="0" y="6429375"/>
            <a:ext cx="9144000" cy="4286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2000"/>
              </a:lnSpc>
              <a:buClr>
                <a:srgbClr val="003366"/>
              </a:buClr>
              <a:buSzPct val="100000"/>
              <a:buFont typeface="Arial" charset="0"/>
              <a:buNone/>
              <a:defRPr/>
            </a:pPr>
            <a:endParaRPr lang="pl-PL"/>
          </a:p>
        </p:txBody>
      </p:sp>
      <p:sp>
        <p:nvSpPr>
          <p:cNvPr id="12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04800" y="6500813"/>
            <a:ext cx="3581400" cy="276225"/>
          </a:xfrm>
        </p:spPr>
        <p:txBody>
          <a:bodyPr/>
          <a:lstStyle/>
          <a:p>
            <a:pPr algn="l">
              <a:defRPr/>
            </a:pPr>
            <a:r>
              <a:rPr lang="pl-PL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www.pti.org.pl</a:t>
            </a:r>
            <a:endParaRPr lang="pl-PL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" name="Rectangle 1"/>
          <p:cNvSpPr txBox="1">
            <a:spLocks noChangeArrowheads="1"/>
          </p:cNvSpPr>
          <p:nvPr/>
        </p:nvSpPr>
        <p:spPr>
          <a:xfrm>
            <a:off x="785786" y="1000108"/>
            <a:ext cx="7670800" cy="428625"/>
          </a:xfrm>
          <a:prstGeom prst="rect">
            <a:avLst/>
          </a:prstGeom>
        </p:spPr>
        <p:txBody>
          <a:bodyPr anchor="b"/>
          <a:lstStyle/>
          <a:p>
            <a:pPr algn="ctr" defTabSz="914400" fontAlgn="auto">
              <a:spcAft>
                <a:spcPts val="0"/>
              </a:spcAft>
              <a:defRPr/>
            </a:pPr>
            <a:r>
              <a:rPr lang="pl-PL" sz="2800" b="1" dirty="0" smtClean="0">
                <a:solidFill>
                  <a:srgbClr val="004595"/>
                </a:solidFill>
                <a:latin typeface="Arial" pitchFamily="34" charset="0"/>
                <a:ea typeface="+mj-ea"/>
                <a:cs typeface="Arial" pitchFamily="34" charset="0"/>
              </a:rPr>
              <a:t>Uchwała GKR</a:t>
            </a:r>
            <a:endParaRPr lang="en-GB" sz="2800" b="1" dirty="0">
              <a:solidFill>
                <a:srgbClr val="004595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6" name="Rectangle 1"/>
          <p:cNvSpPr txBox="1">
            <a:spLocks noChangeArrowheads="1"/>
          </p:cNvSpPr>
          <p:nvPr/>
        </p:nvSpPr>
        <p:spPr>
          <a:xfrm>
            <a:off x="214282" y="1643050"/>
            <a:ext cx="8715436" cy="4500594"/>
          </a:xfrm>
          <a:prstGeom prst="rect">
            <a:avLst/>
          </a:prstGeom>
        </p:spPr>
        <p:txBody>
          <a:bodyPr/>
          <a:lstStyle/>
          <a:p>
            <a:pPr lvl="1" indent="-360000" algn="ctr">
              <a:spcAft>
                <a:spcPts val="1200"/>
              </a:spcAft>
            </a:pPr>
            <a:r>
              <a:rPr lang="pl-PL" sz="2000" b="1" dirty="0" smtClean="0">
                <a:solidFill>
                  <a:srgbClr val="004595"/>
                </a:solidFill>
              </a:rPr>
              <a:t>Po przeanalizowaniu całokształtu działalności ZG PTI przedstawionego w sprawozdaniu, </a:t>
            </a:r>
          </a:p>
          <a:p>
            <a:pPr lvl="1" indent="-360000" algn="ctr">
              <a:spcAft>
                <a:spcPts val="1200"/>
              </a:spcAft>
            </a:pPr>
            <a:r>
              <a:rPr lang="pl-PL" sz="2000" b="1" dirty="0" smtClean="0">
                <a:solidFill>
                  <a:srgbClr val="004595"/>
                </a:solidFill>
              </a:rPr>
              <a:t>uwzględniając istotne zdaniem Komisji osiągnięcia, nie zapominając jednak o wymagających poprawy niedociągnięciach</a:t>
            </a:r>
          </a:p>
          <a:p>
            <a:pPr lvl="1" indent="-360000" algn="ctr">
              <a:spcAft>
                <a:spcPts val="1200"/>
              </a:spcAft>
            </a:pPr>
            <a:r>
              <a:rPr lang="pl-PL" sz="2000" b="1" dirty="0" smtClean="0">
                <a:solidFill>
                  <a:srgbClr val="004595"/>
                </a:solidFill>
              </a:rPr>
              <a:t>oraz mając na uwadze fakt, że odpowiedzialność i wkład pracy poszczególnych członków ZG nie jest jednakowy (a ocena niestety musi być wspólna) </a:t>
            </a:r>
          </a:p>
          <a:p>
            <a:pPr lvl="1" indent="-360000" algn="ctr">
              <a:spcAft>
                <a:spcPts val="1200"/>
              </a:spcAft>
            </a:pPr>
            <a:r>
              <a:rPr lang="pl-PL" sz="2000" b="1" dirty="0" smtClean="0">
                <a:solidFill>
                  <a:srgbClr val="004595"/>
                </a:solidFill>
              </a:rPr>
              <a:t>Główna Komisja Rewizyjna Polskiego Towarzystwa Informatycznego na podstawie Paragrafu 21 Ustęp 6 Statutu stwierdza, że </a:t>
            </a:r>
          </a:p>
          <a:p>
            <a:pPr lvl="1" indent="-360000" algn="ctr">
              <a:spcAft>
                <a:spcPts val="1200"/>
              </a:spcAft>
            </a:pPr>
            <a:r>
              <a:rPr lang="pl-PL" sz="2000" b="1" dirty="0" smtClean="0">
                <a:solidFill>
                  <a:srgbClr val="004595"/>
                </a:solidFill>
              </a:rPr>
              <a:t>wnioskuje o udzielenie absolutorium ustępującemu Zarządowi Głównemu X kadencji za lata 2008-2011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C:\_zGRANE\Praca\PTI\Prezentacja\Prezentacja_PTI_glowk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75" y="0"/>
            <a:ext cx="9140825" cy="124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rostokąt 9"/>
          <p:cNvSpPr/>
          <p:nvPr/>
        </p:nvSpPr>
        <p:spPr>
          <a:xfrm>
            <a:off x="0" y="6429375"/>
            <a:ext cx="9144000" cy="4286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2000"/>
              </a:lnSpc>
              <a:buClr>
                <a:srgbClr val="003366"/>
              </a:buClr>
              <a:buSzPct val="100000"/>
              <a:buFont typeface="Arial" charset="0"/>
              <a:buNone/>
              <a:defRPr/>
            </a:pPr>
            <a:endParaRPr lang="pl-PL"/>
          </a:p>
        </p:txBody>
      </p:sp>
      <p:sp>
        <p:nvSpPr>
          <p:cNvPr id="12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04800" y="6500813"/>
            <a:ext cx="3581400" cy="276225"/>
          </a:xfrm>
        </p:spPr>
        <p:txBody>
          <a:bodyPr/>
          <a:lstStyle/>
          <a:p>
            <a:pPr algn="l">
              <a:defRPr/>
            </a:pPr>
            <a:r>
              <a:rPr lang="pl-PL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www.pti.org.pl</a:t>
            </a:r>
            <a:endParaRPr lang="pl-PL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" name="Rectangle 1"/>
          <p:cNvSpPr txBox="1">
            <a:spLocks noChangeArrowheads="1"/>
          </p:cNvSpPr>
          <p:nvPr/>
        </p:nvSpPr>
        <p:spPr>
          <a:xfrm>
            <a:off x="785786" y="1000108"/>
            <a:ext cx="7670800" cy="428625"/>
          </a:xfrm>
          <a:prstGeom prst="rect">
            <a:avLst/>
          </a:prstGeom>
        </p:spPr>
        <p:txBody>
          <a:bodyPr anchor="b"/>
          <a:lstStyle/>
          <a:p>
            <a:pPr algn="ctr" defTabSz="914400" fontAlgn="auto">
              <a:spcAft>
                <a:spcPts val="0"/>
              </a:spcAft>
              <a:defRPr/>
            </a:pPr>
            <a:r>
              <a:rPr lang="pl-PL" sz="2800" b="1" dirty="0" smtClean="0">
                <a:solidFill>
                  <a:srgbClr val="004595"/>
                </a:solidFill>
                <a:latin typeface="Arial" pitchFamily="34" charset="0"/>
                <a:ea typeface="+mj-ea"/>
                <a:cs typeface="Arial" pitchFamily="34" charset="0"/>
              </a:rPr>
              <a:t>Wykonane </a:t>
            </a:r>
            <a:r>
              <a:rPr lang="pl-PL" sz="2800" b="1" dirty="0" smtClean="0">
                <a:solidFill>
                  <a:srgbClr val="004595"/>
                </a:solidFill>
                <a:latin typeface="Arial" pitchFamily="34" charset="0"/>
                <a:ea typeface="+mj-ea"/>
                <a:cs typeface="Arial" pitchFamily="34" charset="0"/>
              </a:rPr>
              <a:t>kontrole </a:t>
            </a:r>
            <a:endParaRPr lang="en-GB" sz="2800" b="1" dirty="0">
              <a:solidFill>
                <a:srgbClr val="004595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6" name="Rectangle 1"/>
          <p:cNvSpPr txBox="1">
            <a:spLocks noChangeArrowheads="1"/>
          </p:cNvSpPr>
          <p:nvPr/>
        </p:nvSpPr>
        <p:spPr>
          <a:xfrm>
            <a:off x="214282" y="1357298"/>
            <a:ext cx="8715436" cy="5286412"/>
          </a:xfrm>
          <a:prstGeom prst="rect">
            <a:avLst/>
          </a:prstGeom>
        </p:spPr>
        <p:txBody>
          <a:bodyPr/>
          <a:lstStyle/>
          <a:p>
            <a:pPr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400" dirty="0" smtClean="0">
                <a:solidFill>
                  <a:srgbClr val="004595"/>
                </a:solidFill>
              </a:rPr>
              <a:t>PB ECDL na przełomie IX i X kadencji</a:t>
            </a:r>
          </a:p>
          <a:p>
            <a:pPr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400" dirty="0" smtClean="0">
                <a:solidFill>
                  <a:srgbClr val="004595"/>
                </a:solidFill>
              </a:rPr>
              <a:t>Oddziały i Koła</a:t>
            </a:r>
          </a:p>
          <a:p>
            <a:pPr lvl="2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>
                <a:solidFill>
                  <a:srgbClr val="004595"/>
                </a:solidFill>
              </a:rPr>
              <a:t>Oddział Górnośląski</a:t>
            </a:r>
          </a:p>
          <a:p>
            <a:pPr lvl="2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>
                <a:solidFill>
                  <a:srgbClr val="004595"/>
                </a:solidFill>
              </a:rPr>
              <a:t>Oddział Wielkopolski</a:t>
            </a:r>
          </a:p>
          <a:p>
            <a:pPr lvl="2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dirty="0" smtClean="0">
                <a:solidFill>
                  <a:srgbClr val="004595"/>
                </a:solidFill>
              </a:rPr>
              <a:t>Koło </a:t>
            </a:r>
            <a:r>
              <a:rPr lang="pl-PL" dirty="0" smtClean="0">
                <a:solidFill>
                  <a:srgbClr val="004595"/>
                </a:solidFill>
              </a:rPr>
              <a:t>w Lublinie</a:t>
            </a:r>
            <a:endParaRPr lang="pl-PL" dirty="0" smtClean="0">
              <a:solidFill>
                <a:srgbClr val="004595"/>
              </a:solidFill>
            </a:endParaRPr>
          </a:p>
          <a:p>
            <a:pPr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400" dirty="0" smtClean="0">
                <a:solidFill>
                  <a:srgbClr val="004595"/>
                </a:solidFill>
              </a:rPr>
              <a:t>Gospodarka finansowa za rok 2008</a:t>
            </a:r>
          </a:p>
          <a:p>
            <a:pPr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400" dirty="0" smtClean="0">
                <a:solidFill>
                  <a:srgbClr val="004595"/>
                </a:solidFill>
              </a:rPr>
              <a:t>Izba Rzeczoznawców</a:t>
            </a:r>
          </a:p>
          <a:p>
            <a:pPr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400" dirty="0" smtClean="0">
                <a:solidFill>
                  <a:srgbClr val="004595"/>
                </a:solidFill>
              </a:rPr>
              <a:t>Uczestnictwo kol. S. Pawłowicza w listach dyskusyjnych PTI</a:t>
            </a:r>
          </a:p>
          <a:p>
            <a:pPr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400" dirty="0" smtClean="0">
                <a:solidFill>
                  <a:srgbClr val="004595"/>
                </a:solidFill>
              </a:rPr>
              <a:t>Rozrachunki z kol. P. Fuglewiczem za 2006-2009</a:t>
            </a:r>
          </a:p>
          <a:p>
            <a:pPr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400" dirty="0" smtClean="0">
                <a:solidFill>
                  <a:srgbClr val="004595"/>
                </a:solidFill>
              </a:rPr>
              <a:t>Gospodarka finansowa za rok 2009</a:t>
            </a:r>
          </a:p>
          <a:p>
            <a:pPr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400" dirty="0" smtClean="0">
                <a:solidFill>
                  <a:srgbClr val="004595"/>
                </a:solidFill>
              </a:rPr>
              <a:t>XXVI Jesienne Spotkania PTI Wisła’2010</a:t>
            </a:r>
          </a:p>
          <a:p>
            <a:pPr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400" dirty="0" smtClean="0">
                <a:solidFill>
                  <a:srgbClr val="004595"/>
                </a:solidFill>
              </a:rPr>
              <a:t>Likwidacja konta i lokaty Koła PTI w Lublinie</a:t>
            </a:r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>
          <a:xfrm rot="1404891">
            <a:off x="3965123" y="2881501"/>
            <a:ext cx="4813280" cy="428628"/>
          </a:xfrm>
          <a:prstGeom prst="rect">
            <a:avLst/>
          </a:prstGeom>
        </p:spPr>
        <p:txBody>
          <a:bodyPr anchor="b"/>
          <a:lstStyle/>
          <a:p>
            <a:pPr algn="ctr" defTabSz="914400" fontAlgn="auto">
              <a:spcAft>
                <a:spcPts val="0"/>
              </a:spcAft>
              <a:defRPr/>
            </a:pPr>
            <a:r>
              <a:rPr lang="pl-PL" sz="2800" b="1" dirty="0" smtClean="0">
                <a:solidFill>
                  <a:srgbClr val="00B050"/>
                </a:solidFill>
                <a:latin typeface="Arial" pitchFamily="34" charset="0"/>
                <a:ea typeface="+mj-ea"/>
                <a:cs typeface="Arial" pitchFamily="34" charset="0"/>
              </a:rPr>
              <a:t>Z każdej kontroli - protokół</a:t>
            </a:r>
            <a:endParaRPr lang="en-GB" sz="2800" b="1" dirty="0">
              <a:solidFill>
                <a:srgbClr val="00B05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C:\_zGRANE\Praca\PTI\Prezentacja\Prezentacja_PTI_glowk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75" y="0"/>
            <a:ext cx="9140825" cy="124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rostokąt 9"/>
          <p:cNvSpPr/>
          <p:nvPr/>
        </p:nvSpPr>
        <p:spPr>
          <a:xfrm>
            <a:off x="0" y="6429375"/>
            <a:ext cx="9144000" cy="4286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2000"/>
              </a:lnSpc>
              <a:buClr>
                <a:srgbClr val="003366"/>
              </a:buClr>
              <a:buSzPct val="100000"/>
              <a:buFont typeface="Arial" charset="0"/>
              <a:buNone/>
              <a:defRPr/>
            </a:pPr>
            <a:endParaRPr lang="pl-PL"/>
          </a:p>
        </p:txBody>
      </p:sp>
      <p:sp>
        <p:nvSpPr>
          <p:cNvPr id="12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04800" y="6500813"/>
            <a:ext cx="3581400" cy="276225"/>
          </a:xfrm>
        </p:spPr>
        <p:txBody>
          <a:bodyPr/>
          <a:lstStyle/>
          <a:p>
            <a:pPr algn="l">
              <a:defRPr/>
            </a:pPr>
            <a:r>
              <a:rPr lang="pl-PL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www.pti.org.pl</a:t>
            </a:r>
            <a:endParaRPr lang="pl-PL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" name="Rectangle 1"/>
          <p:cNvSpPr txBox="1">
            <a:spLocks noChangeArrowheads="1"/>
          </p:cNvSpPr>
          <p:nvPr/>
        </p:nvSpPr>
        <p:spPr>
          <a:xfrm>
            <a:off x="785786" y="1214422"/>
            <a:ext cx="7670800" cy="428625"/>
          </a:xfrm>
          <a:prstGeom prst="rect">
            <a:avLst/>
          </a:prstGeom>
        </p:spPr>
        <p:txBody>
          <a:bodyPr anchor="b"/>
          <a:lstStyle/>
          <a:p>
            <a:pPr algn="ctr" defTabSz="914400" fontAlgn="auto">
              <a:spcAft>
                <a:spcPts val="0"/>
              </a:spcAft>
              <a:defRPr/>
            </a:pPr>
            <a:r>
              <a:rPr lang="pl-PL" sz="2800" b="1" dirty="0" smtClean="0">
                <a:solidFill>
                  <a:srgbClr val="004595"/>
                </a:solidFill>
                <a:latin typeface="Arial" pitchFamily="34" charset="0"/>
                <a:ea typeface="+mj-ea"/>
                <a:cs typeface="Arial" pitchFamily="34" charset="0"/>
              </a:rPr>
              <a:t>Komisje Rewizyjne Oddziałów</a:t>
            </a:r>
            <a:endParaRPr lang="en-GB" sz="2800" b="1" dirty="0">
              <a:solidFill>
                <a:srgbClr val="004595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6" name="Rectangle 1"/>
          <p:cNvSpPr txBox="1">
            <a:spLocks noChangeArrowheads="1"/>
          </p:cNvSpPr>
          <p:nvPr/>
        </p:nvSpPr>
        <p:spPr>
          <a:xfrm>
            <a:off x="214282" y="1785926"/>
            <a:ext cx="8715436" cy="2928958"/>
          </a:xfrm>
          <a:prstGeom prst="rect">
            <a:avLst/>
          </a:prstGeom>
        </p:spPr>
        <p:txBody>
          <a:bodyPr/>
          <a:lstStyle/>
          <a:p>
            <a:pPr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400" dirty="0" smtClean="0">
                <a:solidFill>
                  <a:srgbClr val="004595"/>
                </a:solidFill>
              </a:rPr>
              <a:t>Spotkanie z Przewodniczącymi Komisji – kwiecień 2011</a:t>
            </a:r>
          </a:p>
          <a:p>
            <a:pPr indent="-360000">
              <a:spcAft>
                <a:spcPts val="600"/>
              </a:spcAft>
              <a:buFont typeface="Arial" pitchFamily="34" charset="0"/>
              <a:buChar char="•"/>
            </a:pPr>
            <a:endParaRPr lang="pl-PL" sz="2400" dirty="0" smtClean="0">
              <a:solidFill>
                <a:srgbClr val="004595"/>
              </a:solidFill>
            </a:endParaRPr>
          </a:p>
          <a:p>
            <a:pPr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400" dirty="0" smtClean="0">
                <a:solidFill>
                  <a:srgbClr val="004595"/>
                </a:solidFill>
              </a:rPr>
              <a:t>Dokumenty KR Oddziałów</a:t>
            </a:r>
          </a:p>
          <a:p>
            <a:pPr lvl="2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004595"/>
                </a:solidFill>
              </a:rPr>
              <a:t>Oddział Dolnośląski</a:t>
            </a:r>
          </a:p>
          <a:p>
            <a:pPr lvl="2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004595"/>
                </a:solidFill>
              </a:rPr>
              <a:t>Oddział Górnośląski</a:t>
            </a:r>
          </a:p>
          <a:p>
            <a:pPr lvl="2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004595"/>
                </a:solidFill>
              </a:rPr>
              <a:t>Oddział Mazowiecki</a:t>
            </a:r>
          </a:p>
          <a:p>
            <a:pPr lvl="2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004595"/>
                </a:solidFill>
              </a:rPr>
              <a:t>Oddział Wielkopolski</a:t>
            </a:r>
          </a:p>
          <a:p>
            <a:pPr indent="-360000">
              <a:spcAft>
                <a:spcPts val="600"/>
              </a:spcAft>
            </a:pPr>
            <a:endParaRPr lang="pl-PL" sz="2400" dirty="0" smtClean="0">
              <a:solidFill>
                <a:srgbClr val="004595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C:\_zGRANE\Praca\PTI\Prezentacja\Prezentacja_PTI_glowk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75" y="0"/>
            <a:ext cx="9140825" cy="124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rostokąt 9"/>
          <p:cNvSpPr/>
          <p:nvPr/>
        </p:nvSpPr>
        <p:spPr>
          <a:xfrm>
            <a:off x="0" y="6429375"/>
            <a:ext cx="9144000" cy="4286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2000"/>
              </a:lnSpc>
              <a:buClr>
                <a:srgbClr val="003366"/>
              </a:buClr>
              <a:buSzPct val="100000"/>
              <a:buFont typeface="Arial" charset="0"/>
              <a:buNone/>
              <a:defRPr/>
            </a:pPr>
            <a:endParaRPr lang="pl-PL"/>
          </a:p>
        </p:txBody>
      </p:sp>
      <p:sp>
        <p:nvSpPr>
          <p:cNvPr id="12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04800" y="6500813"/>
            <a:ext cx="3581400" cy="276225"/>
          </a:xfrm>
        </p:spPr>
        <p:txBody>
          <a:bodyPr/>
          <a:lstStyle/>
          <a:p>
            <a:pPr algn="l">
              <a:defRPr/>
            </a:pPr>
            <a:r>
              <a:rPr lang="pl-PL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www.pti.org.pl</a:t>
            </a:r>
            <a:endParaRPr lang="pl-PL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" name="Rectangle 1"/>
          <p:cNvSpPr txBox="1">
            <a:spLocks noChangeArrowheads="1"/>
          </p:cNvSpPr>
          <p:nvPr/>
        </p:nvSpPr>
        <p:spPr>
          <a:xfrm>
            <a:off x="785786" y="1214422"/>
            <a:ext cx="7670800" cy="428625"/>
          </a:xfrm>
          <a:prstGeom prst="rect">
            <a:avLst/>
          </a:prstGeom>
        </p:spPr>
        <p:txBody>
          <a:bodyPr anchor="b"/>
          <a:lstStyle/>
          <a:p>
            <a:pPr algn="ctr" defTabSz="914400" fontAlgn="auto">
              <a:spcAft>
                <a:spcPts val="0"/>
              </a:spcAft>
              <a:defRPr/>
            </a:pPr>
            <a:r>
              <a:rPr lang="pl-PL" sz="2800" b="1" dirty="0" smtClean="0">
                <a:solidFill>
                  <a:srgbClr val="004595"/>
                </a:solidFill>
                <a:latin typeface="Arial" pitchFamily="34" charset="0"/>
                <a:ea typeface="+mj-ea"/>
                <a:cs typeface="Arial" pitchFamily="34" charset="0"/>
              </a:rPr>
              <a:t>Podziękowania</a:t>
            </a:r>
            <a:endParaRPr lang="en-GB" sz="2800" b="1" dirty="0">
              <a:solidFill>
                <a:srgbClr val="004595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6" name="Rectangle 1"/>
          <p:cNvSpPr txBox="1">
            <a:spLocks noChangeArrowheads="1"/>
          </p:cNvSpPr>
          <p:nvPr/>
        </p:nvSpPr>
        <p:spPr>
          <a:xfrm>
            <a:off x="214282" y="1785926"/>
            <a:ext cx="8715436" cy="4357718"/>
          </a:xfrm>
          <a:prstGeom prst="rect">
            <a:avLst/>
          </a:prstGeom>
        </p:spPr>
        <p:txBody>
          <a:bodyPr/>
          <a:lstStyle/>
          <a:p>
            <a:pPr indent="-360000" algn="ctr">
              <a:spcAft>
                <a:spcPts val="600"/>
              </a:spcAft>
            </a:pPr>
            <a:r>
              <a:rPr lang="pl-PL" sz="3200" dirty="0" smtClean="0">
                <a:solidFill>
                  <a:srgbClr val="004595"/>
                </a:solidFill>
              </a:rPr>
              <a:t>Komisja dziękuje członkom Towarzystwa, Zarządom jednostek organizacyjnych, kierownikom działalności gospodarczych, uczestniczącym w kontrolach, przedstawiającym dokumentację </a:t>
            </a:r>
          </a:p>
          <a:p>
            <a:pPr indent="-360000" algn="ctr">
              <a:spcAft>
                <a:spcPts val="600"/>
              </a:spcAft>
            </a:pPr>
            <a:r>
              <a:rPr lang="pl-PL" sz="3200" dirty="0" smtClean="0">
                <a:solidFill>
                  <a:srgbClr val="004595"/>
                </a:solidFill>
              </a:rPr>
              <a:t>i udzielającym wyjaśnień </a:t>
            </a:r>
          </a:p>
          <a:p>
            <a:pPr indent="-360000" algn="ctr">
              <a:spcAft>
                <a:spcPts val="600"/>
              </a:spcAft>
            </a:pPr>
            <a:r>
              <a:rPr lang="pl-PL" sz="3200" dirty="0" smtClean="0">
                <a:solidFill>
                  <a:srgbClr val="004595"/>
                </a:solidFill>
              </a:rPr>
              <a:t>za ich wolę współpracy </a:t>
            </a:r>
          </a:p>
          <a:p>
            <a:pPr indent="-360000" algn="ctr">
              <a:spcAft>
                <a:spcPts val="600"/>
              </a:spcAft>
            </a:pPr>
            <a:r>
              <a:rPr lang="pl-PL" sz="3200" dirty="0" smtClean="0">
                <a:solidFill>
                  <a:srgbClr val="004595"/>
                </a:solidFill>
              </a:rPr>
              <a:t>oraz szczerą i otwartą postawę.</a:t>
            </a:r>
          </a:p>
          <a:p>
            <a:pPr indent="-360000">
              <a:spcAft>
                <a:spcPts val="600"/>
              </a:spcAft>
              <a:buFont typeface="Arial" pitchFamily="34" charset="0"/>
              <a:buChar char="•"/>
            </a:pPr>
            <a:endParaRPr lang="pl-PL" sz="2400" dirty="0" smtClean="0">
              <a:solidFill>
                <a:srgbClr val="004595"/>
              </a:solidFill>
            </a:endParaRPr>
          </a:p>
          <a:p>
            <a:pPr indent="-360000">
              <a:spcAft>
                <a:spcPts val="600"/>
              </a:spcAft>
            </a:pPr>
            <a:endParaRPr lang="pl-PL" sz="2400" dirty="0" smtClean="0">
              <a:solidFill>
                <a:srgbClr val="004595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C:\_zGRANE\Praca\PTI\Prezentacja\Prezentacja_PTI_glowk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75" y="0"/>
            <a:ext cx="9140825" cy="124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rostokąt 9"/>
          <p:cNvSpPr/>
          <p:nvPr/>
        </p:nvSpPr>
        <p:spPr>
          <a:xfrm>
            <a:off x="0" y="6429375"/>
            <a:ext cx="9144000" cy="4286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2000"/>
              </a:lnSpc>
              <a:buClr>
                <a:srgbClr val="003366"/>
              </a:buClr>
              <a:buSzPct val="100000"/>
              <a:buFont typeface="Arial" charset="0"/>
              <a:buNone/>
              <a:defRPr/>
            </a:pPr>
            <a:endParaRPr lang="pl-PL"/>
          </a:p>
        </p:txBody>
      </p:sp>
      <p:sp>
        <p:nvSpPr>
          <p:cNvPr id="12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04800" y="6500813"/>
            <a:ext cx="3581400" cy="276225"/>
          </a:xfrm>
        </p:spPr>
        <p:txBody>
          <a:bodyPr/>
          <a:lstStyle/>
          <a:p>
            <a:pPr algn="l">
              <a:defRPr/>
            </a:pPr>
            <a:r>
              <a:rPr lang="pl-PL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www.pti.org.pl</a:t>
            </a:r>
            <a:endParaRPr lang="pl-PL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" name="Rectangle 1"/>
          <p:cNvSpPr txBox="1">
            <a:spLocks noChangeArrowheads="1"/>
          </p:cNvSpPr>
          <p:nvPr/>
        </p:nvSpPr>
        <p:spPr>
          <a:xfrm>
            <a:off x="785786" y="1214422"/>
            <a:ext cx="7670800" cy="428625"/>
          </a:xfrm>
          <a:prstGeom prst="rect">
            <a:avLst/>
          </a:prstGeom>
        </p:spPr>
        <p:txBody>
          <a:bodyPr anchor="b"/>
          <a:lstStyle/>
          <a:p>
            <a:pPr algn="ctr" defTabSz="914400" fontAlgn="auto">
              <a:spcAft>
                <a:spcPts val="0"/>
              </a:spcAft>
              <a:defRPr/>
            </a:pPr>
            <a:r>
              <a:rPr lang="pl-PL" sz="2800" b="1" dirty="0" smtClean="0">
                <a:solidFill>
                  <a:srgbClr val="004595"/>
                </a:solidFill>
                <a:latin typeface="Arial" pitchFamily="34" charset="0"/>
                <a:ea typeface="+mj-ea"/>
                <a:cs typeface="Arial" pitchFamily="34" charset="0"/>
              </a:rPr>
              <a:t>Misja GKR</a:t>
            </a:r>
            <a:endParaRPr lang="en-GB" sz="2800" b="1" dirty="0">
              <a:solidFill>
                <a:srgbClr val="004595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7" name="Group 85"/>
          <p:cNvGraphicFramePr>
            <a:graphicFrameLocks noGrp="1"/>
          </p:cNvGraphicFramePr>
          <p:nvPr>
            <p:ph sz="half" idx="4294967295"/>
          </p:nvPr>
        </p:nvGraphicFramePr>
        <p:xfrm>
          <a:off x="785786" y="1857364"/>
          <a:ext cx="7315200" cy="3714776"/>
        </p:xfrm>
        <a:graphic>
          <a:graphicData uri="http://schemas.openxmlformats.org/drawingml/2006/table">
            <a:tbl>
              <a:tblPr/>
              <a:tblGrid>
                <a:gridCol w="3575050"/>
                <a:gridCol w="374015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5000"/>
                        </a:spcBef>
                        <a:spcAft>
                          <a:spcPct val="17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l-P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5000"/>
                        </a:spcBef>
                        <a:spcAft>
                          <a:spcPct val="17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</a:rPr>
                        <a:t>NIE jest</a:t>
                      </a: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</a:rPr>
                        <a:t> celem GKR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5000"/>
                        </a:spcBef>
                        <a:spcAft>
                          <a:spcPct val="17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l-P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5000"/>
                        </a:spcBef>
                        <a:spcAft>
                          <a:spcPct val="17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pl-P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35000"/>
                        </a:spcBef>
                        <a:spcAft>
                          <a:spcPct val="170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JEST</a:t>
                      </a:r>
                      <a:r>
                        <a:rPr kumimoji="0" 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 celem GKR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688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</a:rPr>
                        <a:t>Tropienie błędów i potknięć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Doskonalenie form i metod prowadzenia działalności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</a:rPr>
                        <a:t>Oskarżanie, piętnowanie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Nauka na błędach              (nie tylko własnych)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01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/>
                          <a:latin typeface="Arial" charset="0"/>
                        </a:rPr>
                        <a:t>Produkcja „kwitów na kogoś” 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pl-PL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Bezpieczne ujawnianie problemów w celu ominięcia ich w przyszłości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"/>
          <p:cNvSpPr txBox="1">
            <a:spLocks noChangeArrowheads="1"/>
          </p:cNvSpPr>
          <p:nvPr/>
        </p:nvSpPr>
        <p:spPr>
          <a:xfrm>
            <a:off x="3357554" y="3286124"/>
            <a:ext cx="5072071" cy="1428760"/>
          </a:xfrm>
          <a:prstGeom prst="rect">
            <a:avLst/>
          </a:prstGeom>
        </p:spPr>
        <p:txBody>
          <a:bodyPr anchor="b"/>
          <a:lstStyle/>
          <a:p>
            <a:pPr defTabSz="914400" fontAlgn="auto">
              <a:spcAft>
                <a:spcPts val="0"/>
              </a:spcAft>
              <a:defRPr/>
            </a:pPr>
            <a:r>
              <a:rPr lang="pl-PL" sz="4800" dirty="0" smtClean="0">
                <a:solidFill>
                  <a:srgbClr val="0070C0"/>
                </a:solidFill>
              </a:rPr>
              <a:t>Gospodarka finansowa</a:t>
            </a:r>
            <a:endParaRPr lang="en-GB" sz="3600" dirty="0">
              <a:solidFill>
                <a:srgbClr val="0070C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3075" name="Picture 6" descr="C:\_zGRANE\Praca\PTI\Prezentacja\Prezentacja_PTI_glowk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75" y="0"/>
            <a:ext cx="9140825" cy="124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7" descr="C:\_zGRANE\Praca\PTI\Prezentacja\Prezentacja_PTI_drzewk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70700" y="1928802"/>
            <a:ext cx="2273300" cy="272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Prostokąt 13"/>
          <p:cNvSpPr/>
          <p:nvPr/>
        </p:nvSpPr>
        <p:spPr>
          <a:xfrm>
            <a:off x="0" y="6429375"/>
            <a:ext cx="9144000" cy="4286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2000"/>
              </a:lnSpc>
              <a:buClr>
                <a:srgbClr val="003366"/>
              </a:buClr>
              <a:buSzPct val="100000"/>
              <a:buFont typeface="Arial" charset="0"/>
              <a:buNone/>
              <a:defRPr/>
            </a:pPr>
            <a:endParaRPr lang="pl-PL"/>
          </a:p>
        </p:txBody>
      </p:sp>
      <p:sp>
        <p:nvSpPr>
          <p:cNvPr id="15" name="Prostokąt 14"/>
          <p:cNvSpPr/>
          <p:nvPr/>
        </p:nvSpPr>
        <p:spPr>
          <a:xfrm>
            <a:off x="3429000" y="4786313"/>
            <a:ext cx="5715000" cy="46037"/>
          </a:xfrm>
          <a:prstGeom prst="rect">
            <a:avLst/>
          </a:prstGeom>
          <a:solidFill>
            <a:srgbClr val="EE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2000"/>
              </a:lnSpc>
              <a:buClr>
                <a:srgbClr val="003366"/>
              </a:buClr>
              <a:buSzPct val="100000"/>
              <a:buFont typeface="Arial" charset="0"/>
              <a:buNone/>
              <a:defRPr/>
            </a:pPr>
            <a:endParaRPr lang="pl-PL"/>
          </a:p>
        </p:txBody>
      </p:sp>
      <p:sp>
        <p:nvSpPr>
          <p:cNvPr id="16" name="Rectangle 1"/>
          <p:cNvSpPr txBox="1">
            <a:spLocks noChangeArrowheads="1"/>
          </p:cNvSpPr>
          <p:nvPr/>
        </p:nvSpPr>
        <p:spPr>
          <a:xfrm>
            <a:off x="3500430" y="4857760"/>
            <a:ext cx="3616325" cy="642952"/>
          </a:xfrm>
          <a:prstGeom prst="rect">
            <a:avLst/>
          </a:prstGeom>
        </p:spPr>
        <p:txBody>
          <a:bodyPr anchor="b"/>
          <a:lstStyle/>
          <a:p>
            <a:pPr defTabSz="914400" fontAlgn="auto">
              <a:spcAft>
                <a:spcPts val="0"/>
              </a:spcAft>
              <a:defRPr/>
            </a:pPr>
            <a:endParaRPr lang="en-GB" sz="1400" dirty="0">
              <a:solidFill>
                <a:srgbClr val="004595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C:\_zGRANE\Praca\PTI\Prezentacja\Prezentacja_PTI_glowk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75" y="0"/>
            <a:ext cx="9140825" cy="124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rostokąt 9"/>
          <p:cNvSpPr/>
          <p:nvPr/>
        </p:nvSpPr>
        <p:spPr>
          <a:xfrm>
            <a:off x="0" y="6429375"/>
            <a:ext cx="9144000" cy="4286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02000"/>
              </a:lnSpc>
              <a:buClr>
                <a:srgbClr val="003366"/>
              </a:buClr>
              <a:buSzPct val="100000"/>
              <a:buFont typeface="Arial" charset="0"/>
              <a:buNone/>
              <a:defRPr/>
            </a:pPr>
            <a:endParaRPr lang="pl-PL"/>
          </a:p>
        </p:txBody>
      </p:sp>
      <p:sp>
        <p:nvSpPr>
          <p:cNvPr id="12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304800" y="6500813"/>
            <a:ext cx="3581400" cy="276225"/>
          </a:xfrm>
        </p:spPr>
        <p:txBody>
          <a:bodyPr/>
          <a:lstStyle/>
          <a:p>
            <a:pPr algn="l">
              <a:defRPr/>
            </a:pPr>
            <a:r>
              <a:rPr lang="pl-PL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www.pti.org.pl</a:t>
            </a:r>
            <a:endParaRPr lang="pl-PL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" name="Rectangle 1"/>
          <p:cNvSpPr txBox="1">
            <a:spLocks noChangeArrowheads="1"/>
          </p:cNvSpPr>
          <p:nvPr/>
        </p:nvSpPr>
        <p:spPr>
          <a:xfrm>
            <a:off x="785786" y="1214422"/>
            <a:ext cx="7670800" cy="428625"/>
          </a:xfrm>
          <a:prstGeom prst="rect">
            <a:avLst/>
          </a:prstGeom>
        </p:spPr>
        <p:txBody>
          <a:bodyPr anchor="b"/>
          <a:lstStyle/>
          <a:p>
            <a:pPr algn="ctr" defTabSz="914400" fontAlgn="auto">
              <a:spcAft>
                <a:spcPts val="0"/>
              </a:spcAft>
              <a:defRPr/>
            </a:pPr>
            <a:r>
              <a:rPr lang="pl-PL" sz="2800" b="1" dirty="0" smtClean="0">
                <a:solidFill>
                  <a:srgbClr val="004595"/>
                </a:solidFill>
                <a:latin typeface="Arial" pitchFamily="34" charset="0"/>
                <a:ea typeface="+mj-ea"/>
                <a:cs typeface="Arial" pitchFamily="34" charset="0"/>
              </a:rPr>
              <a:t>Problemy 2008</a:t>
            </a:r>
            <a:endParaRPr lang="en-GB" sz="2800" b="1" dirty="0">
              <a:solidFill>
                <a:srgbClr val="004595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6" name="Rectangle 1"/>
          <p:cNvSpPr txBox="1">
            <a:spLocks noChangeArrowheads="1"/>
          </p:cNvSpPr>
          <p:nvPr/>
        </p:nvSpPr>
        <p:spPr>
          <a:xfrm>
            <a:off x="1285852" y="2071678"/>
            <a:ext cx="7143800" cy="2928958"/>
          </a:xfrm>
          <a:prstGeom prst="rect">
            <a:avLst/>
          </a:prstGeom>
        </p:spPr>
        <p:txBody>
          <a:bodyPr/>
          <a:lstStyle/>
          <a:p>
            <a:pPr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400" dirty="0" smtClean="0">
                <a:solidFill>
                  <a:srgbClr val="004595"/>
                </a:solidFill>
              </a:rPr>
              <a:t>Biuro LEXPRO</a:t>
            </a:r>
          </a:p>
          <a:p>
            <a:pPr lvl="2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004595"/>
                </a:solidFill>
              </a:rPr>
              <a:t>Opóźnienia w księgowaniu</a:t>
            </a:r>
          </a:p>
          <a:p>
            <a:pPr lvl="2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004595"/>
                </a:solidFill>
              </a:rPr>
              <a:t>Opóźnione zamknięcia okresów księgowych</a:t>
            </a:r>
          </a:p>
          <a:p>
            <a:pPr lvl="2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004595"/>
                </a:solidFill>
              </a:rPr>
              <a:t>W czerwcu 2008 nie zamknięty rok 2007</a:t>
            </a:r>
          </a:p>
          <a:p>
            <a:pPr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400" dirty="0" smtClean="0">
                <a:solidFill>
                  <a:srgbClr val="004595"/>
                </a:solidFill>
              </a:rPr>
              <a:t>Nieadekwatny plan kont </a:t>
            </a:r>
          </a:p>
          <a:p>
            <a:pPr lvl="2"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004595"/>
                </a:solidFill>
              </a:rPr>
              <a:t>Obowiązywał od 1.01.2003</a:t>
            </a:r>
          </a:p>
          <a:p>
            <a:pPr indent="-360000">
              <a:spcAft>
                <a:spcPts val="600"/>
              </a:spcAft>
              <a:buFont typeface="Arial" pitchFamily="34" charset="0"/>
              <a:buChar char="•"/>
            </a:pPr>
            <a:r>
              <a:rPr lang="pl-PL" sz="2400" dirty="0" smtClean="0">
                <a:solidFill>
                  <a:srgbClr val="004595"/>
                </a:solidFill>
              </a:rPr>
              <a:t>Informacja w Sprawozdaniu GKR IX kadencji</a:t>
            </a:r>
          </a:p>
          <a:p>
            <a:pPr indent="-360000">
              <a:spcAft>
                <a:spcPts val="600"/>
              </a:spcAft>
              <a:buFont typeface="Arial" pitchFamily="34" charset="0"/>
              <a:buChar char="•"/>
            </a:pPr>
            <a:endParaRPr lang="pl-PL" sz="2400" dirty="0" smtClean="0">
              <a:solidFill>
                <a:srgbClr val="004595"/>
              </a:solidFill>
            </a:endParaRPr>
          </a:p>
          <a:p>
            <a:pPr indent="-360000">
              <a:spcAft>
                <a:spcPts val="600"/>
              </a:spcAft>
              <a:buFont typeface="Arial" pitchFamily="34" charset="0"/>
              <a:buChar char="•"/>
            </a:pPr>
            <a:endParaRPr lang="pl-PL" sz="2400" dirty="0" smtClean="0">
              <a:solidFill>
                <a:srgbClr val="004595"/>
              </a:solidFill>
            </a:endParaRPr>
          </a:p>
          <a:p>
            <a:pPr indent="-360000">
              <a:spcAft>
                <a:spcPts val="600"/>
              </a:spcAft>
              <a:buFont typeface="Arial" pitchFamily="34" charset="0"/>
              <a:buChar char="•"/>
            </a:pPr>
            <a:endParaRPr lang="pl-PL" sz="2000" dirty="0" smtClean="0">
              <a:solidFill>
                <a:srgbClr val="004595"/>
              </a:solidFill>
            </a:endParaRPr>
          </a:p>
          <a:p>
            <a:pPr indent="-360000">
              <a:spcAft>
                <a:spcPts val="600"/>
              </a:spcAft>
            </a:pPr>
            <a:endParaRPr lang="pl-PL" sz="2400" dirty="0" smtClean="0">
              <a:solidFill>
                <a:srgbClr val="004595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7814</TotalTime>
  <Words>1157</Words>
  <PresentationFormat>Pokaz na ekranie (4:3)</PresentationFormat>
  <Paragraphs>343</Paragraphs>
  <Slides>32</Slides>
  <Notes>32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32</vt:i4>
      </vt:variant>
    </vt:vector>
  </HeadingPairs>
  <TitlesOfParts>
    <vt:vector size="33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Slajd 22</vt:lpstr>
      <vt:lpstr>Slajd 23</vt:lpstr>
      <vt:lpstr>Slajd 24</vt:lpstr>
      <vt:lpstr>Slajd 25</vt:lpstr>
      <vt:lpstr>Slajd 26</vt:lpstr>
      <vt:lpstr>Slajd 27</vt:lpstr>
      <vt:lpstr>Slajd 28</vt:lpstr>
      <vt:lpstr>Slajd 29</vt:lpstr>
      <vt:lpstr>Slajd 30</vt:lpstr>
      <vt:lpstr>Slajd 31</vt:lpstr>
      <vt:lpstr>Slajd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POLSKIE TOWARZYSTWO INFORMATYCZNE</dc:title>
  <dc:creator>dorotar</dc:creator>
  <cp:lastModifiedBy>Ewa Mizerska</cp:lastModifiedBy>
  <cp:revision>18</cp:revision>
  <dcterms:modified xsi:type="dcterms:W3CDTF">2011-05-26T18:51:33Z</dcterms:modified>
</cp:coreProperties>
</file>