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75" r:id="rId4"/>
    <p:sldId id="269" r:id="rId5"/>
    <p:sldId id="265" r:id="rId6"/>
    <p:sldId id="266" r:id="rId7"/>
    <p:sldId id="267" r:id="rId8"/>
    <p:sldId id="271" r:id="rId9"/>
    <p:sldId id="268" r:id="rId10"/>
    <p:sldId id="276" r:id="rId11"/>
    <p:sldId id="277" r:id="rId12"/>
    <p:sldId id="278" r:id="rId13"/>
    <p:sldId id="270" r:id="rId14"/>
    <p:sldId id="273" r:id="rId15"/>
    <p:sldId id="274" r:id="rId16"/>
    <p:sldId id="279" r:id="rId17"/>
    <p:sldId id="282" r:id="rId18"/>
    <p:sldId id="281" r:id="rId19"/>
    <p:sldId id="280" r:id="rId20"/>
    <p:sldId id="260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500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2141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cek.pulwarski\Documents\sprzeda&#380;%20ECD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centy\AppData\Local\Microsoft\Windows\Temporary%20Internet%20Files\Content.Outlook\2YQ3C5VK\sprzeda&#380;%20ECD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centy\AppData\Local\Microsoft\Windows\Temporary%20Internet%20Files\Content.Outlook\2YQ3C5VK\sprzeda&#380;%20ECDL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Arkusz_programu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'Sprzedaż ECDL'!$B$1</c:f>
              <c:strCache>
                <c:ptCount val="1"/>
                <c:pt idx="0">
                  <c:v>PB ECDL</c:v>
                </c:pt>
              </c:strCache>
            </c:strRef>
          </c:tx>
          <c:invertIfNegative val="0"/>
          <c:cat>
            <c:strRef>
              <c:f>'Sprzedaż ECDL'!$A$2:$A$42</c:f>
              <c:strCache>
                <c:ptCount val="41"/>
                <c:pt idx="0">
                  <c:v>01.2011</c:v>
                </c:pt>
                <c:pt idx="1">
                  <c:v>02.2011</c:v>
                </c:pt>
                <c:pt idx="2">
                  <c:v>03.2011</c:v>
                </c:pt>
                <c:pt idx="3">
                  <c:v>04.2011</c:v>
                </c:pt>
                <c:pt idx="4">
                  <c:v>05.2011</c:v>
                </c:pt>
                <c:pt idx="5">
                  <c:v>06.2011</c:v>
                </c:pt>
                <c:pt idx="6">
                  <c:v>07.2011</c:v>
                </c:pt>
                <c:pt idx="7">
                  <c:v>08.2011</c:v>
                </c:pt>
                <c:pt idx="8">
                  <c:v>09.2011</c:v>
                </c:pt>
                <c:pt idx="9">
                  <c:v>10.2011</c:v>
                </c:pt>
                <c:pt idx="10">
                  <c:v>11.2011</c:v>
                </c:pt>
                <c:pt idx="11">
                  <c:v>12.2011</c:v>
                </c:pt>
                <c:pt idx="12">
                  <c:v>01.2012</c:v>
                </c:pt>
                <c:pt idx="13">
                  <c:v>02.2012</c:v>
                </c:pt>
                <c:pt idx="14">
                  <c:v>03.2012</c:v>
                </c:pt>
                <c:pt idx="15">
                  <c:v>04.2012</c:v>
                </c:pt>
                <c:pt idx="16">
                  <c:v>05.2012</c:v>
                </c:pt>
                <c:pt idx="17">
                  <c:v>06.2012</c:v>
                </c:pt>
                <c:pt idx="18">
                  <c:v>07.2012</c:v>
                </c:pt>
                <c:pt idx="19">
                  <c:v>08.2012</c:v>
                </c:pt>
                <c:pt idx="20">
                  <c:v>09.2012</c:v>
                </c:pt>
                <c:pt idx="21">
                  <c:v>10.2012</c:v>
                </c:pt>
                <c:pt idx="22">
                  <c:v>11.2012</c:v>
                </c:pt>
                <c:pt idx="23">
                  <c:v>12.2012</c:v>
                </c:pt>
                <c:pt idx="24">
                  <c:v>01.2013</c:v>
                </c:pt>
                <c:pt idx="25">
                  <c:v>02.2013</c:v>
                </c:pt>
                <c:pt idx="26">
                  <c:v>03.2013</c:v>
                </c:pt>
                <c:pt idx="27">
                  <c:v>04.2013</c:v>
                </c:pt>
                <c:pt idx="28">
                  <c:v>05.2013</c:v>
                </c:pt>
                <c:pt idx="29">
                  <c:v>06.2013</c:v>
                </c:pt>
                <c:pt idx="30">
                  <c:v>07.2013</c:v>
                </c:pt>
                <c:pt idx="31">
                  <c:v>08.2013</c:v>
                </c:pt>
                <c:pt idx="32">
                  <c:v>09.2013</c:v>
                </c:pt>
                <c:pt idx="33">
                  <c:v>10.2013</c:v>
                </c:pt>
                <c:pt idx="34">
                  <c:v>11.2013</c:v>
                </c:pt>
                <c:pt idx="35">
                  <c:v>12.2013</c:v>
                </c:pt>
                <c:pt idx="36">
                  <c:v>01.2014</c:v>
                </c:pt>
                <c:pt idx="37">
                  <c:v>02.2014</c:v>
                </c:pt>
                <c:pt idx="38">
                  <c:v>03.2014</c:v>
                </c:pt>
                <c:pt idx="39">
                  <c:v>04.2014</c:v>
                </c:pt>
                <c:pt idx="40">
                  <c:v>05.2014</c:v>
                </c:pt>
              </c:strCache>
            </c:strRef>
          </c:cat>
          <c:val>
            <c:numRef>
              <c:f>'Sprzedaż ECDL'!$B$2:$B$42</c:f>
            </c:numRef>
          </c:val>
        </c:ser>
        <c:ser>
          <c:idx val="1"/>
          <c:order val="1"/>
          <c:tx>
            <c:strRef>
              <c:f>'Sprzedaż ECDL'!$C$1</c:f>
              <c:strCache>
                <c:ptCount val="1"/>
                <c:pt idx="0">
                  <c:v>KJ</c:v>
                </c:pt>
              </c:strCache>
            </c:strRef>
          </c:tx>
          <c:invertIfNegative val="0"/>
          <c:cat>
            <c:strRef>
              <c:f>'Sprzedaż ECDL'!$A$2:$A$42</c:f>
              <c:strCache>
                <c:ptCount val="41"/>
                <c:pt idx="0">
                  <c:v>01.2011</c:v>
                </c:pt>
                <c:pt idx="1">
                  <c:v>02.2011</c:v>
                </c:pt>
                <c:pt idx="2">
                  <c:v>03.2011</c:v>
                </c:pt>
                <c:pt idx="3">
                  <c:v>04.2011</c:v>
                </c:pt>
                <c:pt idx="4">
                  <c:v>05.2011</c:v>
                </c:pt>
                <c:pt idx="5">
                  <c:v>06.2011</c:v>
                </c:pt>
                <c:pt idx="6">
                  <c:v>07.2011</c:v>
                </c:pt>
                <c:pt idx="7">
                  <c:v>08.2011</c:v>
                </c:pt>
                <c:pt idx="8">
                  <c:v>09.2011</c:v>
                </c:pt>
                <c:pt idx="9">
                  <c:v>10.2011</c:v>
                </c:pt>
                <c:pt idx="10">
                  <c:v>11.2011</c:v>
                </c:pt>
                <c:pt idx="11">
                  <c:v>12.2011</c:v>
                </c:pt>
                <c:pt idx="12">
                  <c:v>01.2012</c:v>
                </c:pt>
                <c:pt idx="13">
                  <c:v>02.2012</c:v>
                </c:pt>
                <c:pt idx="14">
                  <c:v>03.2012</c:v>
                </c:pt>
                <c:pt idx="15">
                  <c:v>04.2012</c:v>
                </c:pt>
                <c:pt idx="16">
                  <c:v>05.2012</c:v>
                </c:pt>
                <c:pt idx="17">
                  <c:v>06.2012</c:v>
                </c:pt>
                <c:pt idx="18">
                  <c:v>07.2012</c:v>
                </c:pt>
                <c:pt idx="19">
                  <c:v>08.2012</c:v>
                </c:pt>
                <c:pt idx="20">
                  <c:v>09.2012</c:v>
                </c:pt>
                <c:pt idx="21">
                  <c:v>10.2012</c:v>
                </c:pt>
                <c:pt idx="22">
                  <c:v>11.2012</c:v>
                </c:pt>
                <c:pt idx="23">
                  <c:v>12.2012</c:v>
                </c:pt>
                <c:pt idx="24">
                  <c:v>01.2013</c:v>
                </c:pt>
                <c:pt idx="25">
                  <c:v>02.2013</c:v>
                </c:pt>
                <c:pt idx="26">
                  <c:v>03.2013</c:v>
                </c:pt>
                <c:pt idx="27">
                  <c:v>04.2013</c:v>
                </c:pt>
                <c:pt idx="28">
                  <c:v>05.2013</c:v>
                </c:pt>
                <c:pt idx="29">
                  <c:v>06.2013</c:v>
                </c:pt>
                <c:pt idx="30">
                  <c:v>07.2013</c:v>
                </c:pt>
                <c:pt idx="31">
                  <c:v>08.2013</c:v>
                </c:pt>
                <c:pt idx="32">
                  <c:v>09.2013</c:v>
                </c:pt>
                <c:pt idx="33">
                  <c:v>10.2013</c:v>
                </c:pt>
                <c:pt idx="34">
                  <c:v>11.2013</c:v>
                </c:pt>
                <c:pt idx="35">
                  <c:v>12.2013</c:v>
                </c:pt>
                <c:pt idx="36">
                  <c:v>01.2014</c:v>
                </c:pt>
                <c:pt idx="37">
                  <c:v>02.2014</c:v>
                </c:pt>
                <c:pt idx="38">
                  <c:v>03.2014</c:v>
                </c:pt>
                <c:pt idx="39">
                  <c:v>04.2014</c:v>
                </c:pt>
                <c:pt idx="40">
                  <c:v>05.2014</c:v>
                </c:pt>
              </c:strCache>
            </c:strRef>
          </c:cat>
          <c:val>
            <c:numRef>
              <c:f>'Sprzedaż ECDL'!$C$2:$C$42</c:f>
            </c:numRef>
          </c:val>
        </c:ser>
        <c:ser>
          <c:idx val="2"/>
          <c:order val="2"/>
          <c:tx>
            <c:strRef>
              <c:f>'Sprzedaż ECDL'!$D$1</c:f>
              <c:strCache>
                <c:ptCount val="1"/>
                <c:pt idx="0">
                  <c:v>ECDL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2060"/>
              </a:solidFill>
            </a:ln>
          </c:spPr>
          <c:invertIfNegative val="0"/>
          <c:cat>
            <c:strRef>
              <c:f>'Sprzedaż ECDL'!$A$2:$A$42</c:f>
              <c:strCache>
                <c:ptCount val="41"/>
                <c:pt idx="0">
                  <c:v>01.2011</c:v>
                </c:pt>
                <c:pt idx="1">
                  <c:v>02.2011</c:v>
                </c:pt>
                <c:pt idx="2">
                  <c:v>03.2011</c:v>
                </c:pt>
                <c:pt idx="3">
                  <c:v>04.2011</c:v>
                </c:pt>
                <c:pt idx="4">
                  <c:v>05.2011</c:v>
                </c:pt>
                <c:pt idx="5">
                  <c:v>06.2011</c:v>
                </c:pt>
                <c:pt idx="6">
                  <c:v>07.2011</c:v>
                </c:pt>
                <c:pt idx="7">
                  <c:v>08.2011</c:v>
                </c:pt>
                <c:pt idx="8">
                  <c:v>09.2011</c:v>
                </c:pt>
                <c:pt idx="9">
                  <c:v>10.2011</c:v>
                </c:pt>
                <c:pt idx="10">
                  <c:v>11.2011</c:v>
                </c:pt>
                <c:pt idx="11">
                  <c:v>12.2011</c:v>
                </c:pt>
                <c:pt idx="12">
                  <c:v>01.2012</c:v>
                </c:pt>
                <c:pt idx="13">
                  <c:v>02.2012</c:v>
                </c:pt>
                <c:pt idx="14">
                  <c:v>03.2012</c:v>
                </c:pt>
                <c:pt idx="15">
                  <c:v>04.2012</c:v>
                </c:pt>
                <c:pt idx="16">
                  <c:v>05.2012</c:v>
                </c:pt>
                <c:pt idx="17">
                  <c:v>06.2012</c:v>
                </c:pt>
                <c:pt idx="18">
                  <c:v>07.2012</c:v>
                </c:pt>
                <c:pt idx="19">
                  <c:v>08.2012</c:v>
                </c:pt>
                <c:pt idx="20">
                  <c:v>09.2012</c:v>
                </c:pt>
                <c:pt idx="21">
                  <c:v>10.2012</c:v>
                </c:pt>
                <c:pt idx="22">
                  <c:v>11.2012</c:v>
                </c:pt>
                <c:pt idx="23">
                  <c:v>12.2012</c:v>
                </c:pt>
                <c:pt idx="24">
                  <c:v>01.2013</c:v>
                </c:pt>
                <c:pt idx="25">
                  <c:v>02.2013</c:v>
                </c:pt>
                <c:pt idx="26">
                  <c:v>03.2013</c:v>
                </c:pt>
                <c:pt idx="27">
                  <c:v>04.2013</c:v>
                </c:pt>
                <c:pt idx="28">
                  <c:v>05.2013</c:v>
                </c:pt>
                <c:pt idx="29">
                  <c:v>06.2013</c:v>
                </c:pt>
                <c:pt idx="30">
                  <c:v>07.2013</c:v>
                </c:pt>
                <c:pt idx="31">
                  <c:v>08.2013</c:v>
                </c:pt>
                <c:pt idx="32">
                  <c:v>09.2013</c:v>
                </c:pt>
                <c:pt idx="33">
                  <c:v>10.2013</c:v>
                </c:pt>
                <c:pt idx="34">
                  <c:v>11.2013</c:v>
                </c:pt>
                <c:pt idx="35">
                  <c:v>12.2013</c:v>
                </c:pt>
                <c:pt idx="36">
                  <c:v>01.2014</c:v>
                </c:pt>
                <c:pt idx="37">
                  <c:v>02.2014</c:v>
                </c:pt>
                <c:pt idx="38">
                  <c:v>03.2014</c:v>
                </c:pt>
                <c:pt idx="39">
                  <c:v>04.2014</c:v>
                </c:pt>
                <c:pt idx="40">
                  <c:v>05.2014</c:v>
                </c:pt>
              </c:strCache>
            </c:strRef>
          </c:cat>
          <c:val>
            <c:numRef>
              <c:f>'Sprzedaż ECDL'!$D$2:$D$42</c:f>
              <c:numCache>
                <c:formatCode>#,##0.00</c:formatCode>
                <c:ptCount val="41"/>
                <c:pt idx="0">
                  <c:v>330621.17</c:v>
                </c:pt>
                <c:pt idx="1">
                  <c:v>360586.02999999997</c:v>
                </c:pt>
                <c:pt idx="2">
                  <c:v>619649.69000000006</c:v>
                </c:pt>
                <c:pt idx="3">
                  <c:v>681850.53</c:v>
                </c:pt>
                <c:pt idx="4">
                  <c:v>919843.27000000014</c:v>
                </c:pt>
                <c:pt idx="5">
                  <c:v>1048106.8200000001</c:v>
                </c:pt>
                <c:pt idx="6">
                  <c:v>803431.5</c:v>
                </c:pt>
                <c:pt idx="7">
                  <c:v>524109.62</c:v>
                </c:pt>
                <c:pt idx="8">
                  <c:v>729729.16</c:v>
                </c:pt>
                <c:pt idx="9">
                  <c:v>676293.37</c:v>
                </c:pt>
                <c:pt idx="10">
                  <c:v>734782.24</c:v>
                </c:pt>
                <c:pt idx="11">
                  <c:v>488853.13</c:v>
                </c:pt>
                <c:pt idx="12">
                  <c:v>320840.44999999995</c:v>
                </c:pt>
                <c:pt idx="13">
                  <c:v>339767.32</c:v>
                </c:pt>
                <c:pt idx="14">
                  <c:v>542032.99</c:v>
                </c:pt>
                <c:pt idx="15">
                  <c:v>570865.59</c:v>
                </c:pt>
                <c:pt idx="16">
                  <c:v>588223.80999999994</c:v>
                </c:pt>
                <c:pt idx="17">
                  <c:v>649809.20000000007</c:v>
                </c:pt>
                <c:pt idx="18">
                  <c:v>183749.40999999997</c:v>
                </c:pt>
                <c:pt idx="19">
                  <c:v>239593.57</c:v>
                </c:pt>
                <c:pt idx="20">
                  <c:v>220406.06999999998</c:v>
                </c:pt>
                <c:pt idx="21">
                  <c:v>342335.84</c:v>
                </c:pt>
                <c:pt idx="22">
                  <c:v>431989.27999999997</c:v>
                </c:pt>
                <c:pt idx="23">
                  <c:v>511494.5</c:v>
                </c:pt>
                <c:pt idx="24">
                  <c:v>318258.69999999995</c:v>
                </c:pt>
                <c:pt idx="25">
                  <c:v>268928.75</c:v>
                </c:pt>
                <c:pt idx="26">
                  <c:v>396219.73</c:v>
                </c:pt>
                <c:pt idx="27">
                  <c:v>620207.69999999995</c:v>
                </c:pt>
                <c:pt idx="28">
                  <c:v>550527.69999999995</c:v>
                </c:pt>
                <c:pt idx="29">
                  <c:v>635887.13</c:v>
                </c:pt>
                <c:pt idx="30">
                  <c:v>394262.85</c:v>
                </c:pt>
                <c:pt idx="31">
                  <c:v>257811.71</c:v>
                </c:pt>
                <c:pt idx="32">
                  <c:v>387660.65</c:v>
                </c:pt>
                <c:pt idx="33">
                  <c:v>604451.43999999994</c:v>
                </c:pt>
                <c:pt idx="34">
                  <c:v>861213.77</c:v>
                </c:pt>
                <c:pt idx="35">
                  <c:v>940180.74</c:v>
                </c:pt>
                <c:pt idx="36">
                  <c:v>962853.25</c:v>
                </c:pt>
                <c:pt idx="37">
                  <c:v>956583.19</c:v>
                </c:pt>
                <c:pt idx="38">
                  <c:v>1451383.95</c:v>
                </c:pt>
                <c:pt idx="39">
                  <c:v>1406057.2899999998</c:v>
                </c:pt>
                <c:pt idx="40">
                  <c:v>1643151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568192"/>
        <c:axId val="29688192"/>
      </c:barChart>
      <c:catAx>
        <c:axId val="28568192"/>
        <c:scaling>
          <c:orientation val="minMax"/>
        </c:scaling>
        <c:delete val="0"/>
        <c:axPos val="b"/>
        <c:majorTickMark val="out"/>
        <c:minorTickMark val="none"/>
        <c:tickLblPos val="nextTo"/>
        <c:crossAx val="29688192"/>
        <c:crosses val="autoZero"/>
        <c:auto val="1"/>
        <c:lblAlgn val="ctr"/>
        <c:lblOffset val="100"/>
        <c:noMultiLvlLbl val="0"/>
      </c:catAx>
      <c:valAx>
        <c:axId val="2968819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pl-PL"/>
          </a:p>
        </c:txPr>
        <c:crossAx val="28568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598894509047299"/>
          <c:y val="3.8279619117377768E-2"/>
          <c:w val="0.76485652235221724"/>
          <c:h val="0.8176118191411646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'wyniki finansowe'!$A$12</c:f>
              <c:strCache>
                <c:ptCount val="1"/>
                <c:pt idx="0">
                  <c:v>Wynik finansowy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'wyniki finansowe'!$B$11:$F$11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'wyniki finansowe'!$B$12:$F$12</c:f>
              <c:numCache>
                <c:formatCode>General</c:formatCode>
                <c:ptCount val="3"/>
                <c:pt idx="0">
                  <c:v>696657</c:v>
                </c:pt>
                <c:pt idx="1">
                  <c:v>582116</c:v>
                </c:pt>
                <c:pt idx="2">
                  <c:v>1530789</c:v>
                </c:pt>
              </c:numCache>
            </c:numRef>
          </c:val>
        </c:ser>
        <c:ser>
          <c:idx val="1"/>
          <c:order val="1"/>
          <c:tx>
            <c:strRef>
              <c:f>'wyniki finansowe'!$A$13</c:f>
              <c:strCache>
                <c:ptCount val="1"/>
                <c:pt idx="0">
                  <c:v>Koszty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'wyniki finansowe'!$B$11:$F$11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'wyniki finansowe'!$B$13:$F$13</c:f>
              <c:numCache>
                <c:formatCode>#,##0</c:formatCode>
                <c:ptCount val="3"/>
                <c:pt idx="0">
                  <c:v>7426405</c:v>
                </c:pt>
                <c:pt idx="1">
                  <c:v>4556028</c:v>
                </c:pt>
                <c:pt idx="2">
                  <c:v>4402434</c:v>
                </c:pt>
              </c:numCache>
            </c:numRef>
          </c:val>
        </c:ser>
        <c:ser>
          <c:idx val="2"/>
          <c:order val="2"/>
          <c:tx>
            <c:strRef>
              <c:f>'wyniki finansowe'!$A$14</c:f>
              <c:strCache>
                <c:ptCount val="1"/>
                <c:pt idx="0">
                  <c:v>Sprzedaż wykonana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'wyniki finansowe'!$B$11:$F$11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'wyniki finansowe'!$B$14:$F$14</c:f>
              <c:numCache>
                <c:formatCode>#,##0</c:formatCode>
                <c:ptCount val="3"/>
                <c:pt idx="0">
                  <c:v>8123062</c:v>
                </c:pt>
                <c:pt idx="1">
                  <c:v>5138144</c:v>
                </c:pt>
                <c:pt idx="2">
                  <c:v>5933223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718784"/>
        <c:axId val="29720576"/>
        <c:axId val="64072768"/>
      </c:bar3DChart>
      <c:catAx>
        <c:axId val="2971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aseline="0"/>
            </a:pPr>
            <a:endParaRPr lang="pl-PL"/>
          </a:p>
        </c:txPr>
        <c:crossAx val="29720576"/>
        <c:crosses val="autoZero"/>
        <c:auto val="1"/>
        <c:lblAlgn val="ctr"/>
        <c:lblOffset val="100"/>
        <c:noMultiLvlLbl val="0"/>
      </c:catAx>
      <c:valAx>
        <c:axId val="2972057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pl-PL"/>
          </a:p>
        </c:txPr>
        <c:crossAx val="29718784"/>
        <c:crosses val="autoZero"/>
        <c:crossBetween val="between"/>
      </c:valAx>
      <c:serAx>
        <c:axId val="64072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pl-PL"/>
          </a:p>
        </c:txPr>
        <c:crossAx val="29720576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'wyniki finansowe'!$A$2</c:f>
              <c:strCache>
                <c:ptCount val="1"/>
                <c:pt idx="0">
                  <c:v>Sprzedaż wykonana</c:v>
                </c:pt>
              </c:strCache>
            </c:strRef>
          </c:tx>
          <c:invertIfNegative val="0"/>
          <c:cat>
            <c:numRef>
              <c:f>'wyniki finansowe'!$B$1:$F$1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'wyniki finansowe'!$B$2:$F$2</c:f>
            </c:numRef>
          </c:val>
        </c:ser>
        <c:ser>
          <c:idx val="1"/>
          <c:order val="1"/>
          <c:tx>
            <c:strRef>
              <c:f>'wyniki finansowe'!$A$3</c:f>
              <c:strCache>
                <c:ptCount val="1"/>
                <c:pt idx="0">
                  <c:v>Koszty</c:v>
                </c:pt>
              </c:strCache>
            </c:strRef>
          </c:tx>
          <c:invertIfNegative val="0"/>
          <c:cat>
            <c:numRef>
              <c:f>'wyniki finansowe'!$B$1:$F$1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'wyniki finansowe'!$B$3:$F$3</c:f>
            </c:numRef>
          </c:val>
        </c:ser>
        <c:ser>
          <c:idx val="2"/>
          <c:order val="2"/>
          <c:tx>
            <c:strRef>
              <c:f>'wyniki finansowe'!$A$4</c:f>
              <c:strCache>
                <c:ptCount val="1"/>
                <c:pt idx="0">
                  <c:v>Wynik finansowy</c:v>
                </c:pt>
              </c:strCache>
            </c:strRef>
          </c:tx>
          <c:invertIfNegative val="0"/>
          <c:cat>
            <c:numRef>
              <c:f>'wyniki finansowe'!$B$1:$F$1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'wyniki finansowe'!$B$4:$F$4</c:f>
            </c:numRef>
          </c:val>
        </c:ser>
        <c:ser>
          <c:idx val="3"/>
          <c:order val="3"/>
          <c:tx>
            <c:strRef>
              <c:f>'wyniki finansowe'!$A$5</c:f>
              <c:strCache>
                <c:ptCount val="1"/>
                <c:pt idx="0">
                  <c:v>Rentowność</c:v>
                </c:pt>
              </c:strCache>
            </c:strRef>
          </c:tx>
          <c:invertIfNegative val="0"/>
          <c:cat>
            <c:numRef>
              <c:f>'wyniki finansowe'!$B$1:$F$1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'wyniki finansowe'!$B$5:$F$5</c:f>
              <c:numCache>
                <c:formatCode>0.00%</c:formatCode>
                <c:ptCount val="3"/>
                <c:pt idx="0">
                  <c:v>8.57628564203992E-2</c:v>
                </c:pt>
                <c:pt idx="1">
                  <c:v>0.11329304900757953</c:v>
                </c:pt>
                <c:pt idx="2">
                  <c:v>0.25800294376260624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081024"/>
        <c:axId val="30082560"/>
        <c:axId val="0"/>
      </c:bar3DChart>
      <c:catAx>
        <c:axId val="3008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aseline="0"/>
            </a:pPr>
            <a:endParaRPr lang="pl-PL"/>
          </a:p>
        </c:txPr>
        <c:crossAx val="30082560"/>
        <c:crosses val="autoZero"/>
        <c:auto val="1"/>
        <c:lblAlgn val="ctr"/>
        <c:lblOffset val="100"/>
        <c:noMultiLvlLbl val="0"/>
      </c:catAx>
      <c:valAx>
        <c:axId val="3008256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pl-PL"/>
          </a:p>
        </c:txPr>
        <c:crossAx val="30081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14146910281684"/>
          <c:y val="2.2023960946399617E-2"/>
          <c:w val="0.87970228607809353"/>
          <c:h val="0.510505787586977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26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Arkusz1!$A$2:$A$28</c:f>
              <c:strCache>
                <c:ptCount val="27"/>
                <c:pt idx="0">
                  <c:v>Malta</c:v>
                </c:pt>
                <c:pt idx="1">
                  <c:v>Irlandia</c:v>
                </c:pt>
                <c:pt idx="2">
                  <c:v>Lichtensztajn</c:v>
                </c:pt>
                <c:pt idx="3">
                  <c:v>Austria </c:v>
                </c:pt>
                <c:pt idx="4">
                  <c:v>Bermudy</c:v>
                </c:pt>
                <c:pt idx="5">
                  <c:v>Cypr</c:v>
                </c:pt>
                <c:pt idx="6">
                  <c:v>Szwecja</c:v>
                </c:pt>
                <c:pt idx="7">
                  <c:v>Dania</c:v>
                </c:pt>
                <c:pt idx="8">
                  <c:v>Grecja</c:v>
                </c:pt>
                <c:pt idx="9">
                  <c:v>Norwegia</c:v>
                </c:pt>
                <c:pt idx="10">
                  <c:v>Węgry</c:v>
                </c:pt>
                <c:pt idx="11">
                  <c:v>Wielka Brytania</c:v>
                </c:pt>
                <c:pt idx="12">
                  <c:v>Włochy</c:v>
                </c:pt>
                <c:pt idx="13">
                  <c:v>Zj. Emiraty Arabskie</c:v>
                </c:pt>
                <c:pt idx="14">
                  <c:v>Jordania</c:v>
                </c:pt>
                <c:pt idx="15">
                  <c:v>Szwajcaria</c:v>
                </c:pt>
                <c:pt idx="16">
                  <c:v>Egipt </c:v>
                </c:pt>
                <c:pt idx="17">
                  <c:v>Litwa</c:v>
                </c:pt>
                <c:pt idx="18">
                  <c:v>Katar</c:v>
                </c:pt>
                <c:pt idx="19">
                  <c:v>Kuweit</c:v>
                </c:pt>
                <c:pt idx="20">
                  <c:v>Bahrain</c:v>
                </c:pt>
                <c:pt idx="21">
                  <c:v>Chorwacja</c:v>
                </c:pt>
                <c:pt idx="22">
                  <c:v>Kosowo</c:v>
                </c:pt>
                <c:pt idx="23">
                  <c:v>Rumunia</c:v>
                </c:pt>
                <c:pt idx="24">
                  <c:v>Singapur</c:v>
                </c:pt>
                <c:pt idx="25">
                  <c:v>:</c:v>
                </c:pt>
                <c:pt idx="26">
                  <c:v>Polska</c:v>
                </c:pt>
              </c:strCache>
            </c:strRef>
          </c:cat>
          <c:val>
            <c:numRef>
              <c:f>Arkusz1!$B$2:$B$28</c:f>
              <c:numCache>
                <c:formatCode>0.000%</c:formatCode>
                <c:ptCount val="27"/>
                <c:pt idx="0">
                  <c:v>0.14563343925175459</c:v>
                </c:pt>
                <c:pt idx="1">
                  <c:v>0.11522296508561436</c:v>
                </c:pt>
                <c:pt idx="2">
                  <c:v>0.10319113937931794</c:v>
                </c:pt>
                <c:pt idx="3">
                  <c:v>6.1874507191965772E-2</c:v>
                </c:pt>
                <c:pt idx="4">
                  <c:v>5.0827404766723254E-2</c:v>
                </c:pt>
                <c:pt idx="5">
                  <c:v>4.8463637371453261E-2</c:v>
                </c:pt>
                <c:pt idx="6">
                  <c:v>4.6573585360977846E-2</c:v>
                </c:pt>
                <c:pt idx="7">
                  <c:v>4.5853374488205235E-2</c:v>
                </c:pt>
                <c:pt idx="8">
                  <c:v>4.4908872983928913E-2</c:v>
                </c:pt>
                <c:pt idx="9">
                  <c:v>4.3137286080578804E-2</c:v>
                </c:pt>
                <c:pt idx="10">
                  <c:v>4.1629363155120377E-2</c:v>
                </c:pt>
                <c:pt idx="11">
                  <c:v>3.371221723791127E-2</c:v>
                </c:pt>
                <c:pt idx="12">
                  <c:v>3.2613614907036195E-2</c:v>
                </c:pt>
                <c:pt idx="13">
                  <c:v>3.0383514021932036E-2</c:v>
                </c:pt>
                <c:pt idx="14">
                  <c:v>2.6028138357439164E-2</c:v>
                </c:pt>
                <c:pt idx="15">
                  <c:v>2.2433040766541783E-2</c:v>
                </c:pt>
                <c:pt idx="16">
                  <c:v>1.9226260201050123E-2</c:v>
                </c:pt>
                <c:pt idx="17">
                  <c:v>1.8444451426417E-2</c:v>
                </c:pt>
                <c:pt idx="18">
                  <c:v>1.8051293518139853E-2</c:v>
                </c:pt>
                <c:pt idx="19">
                  <c:v>1.6879980033801839E-2</c:v>
                </c:pt>
                <c:pt idx="20">
                  <c:v>1.3486466148969967E-2</c:v>
                </c:pt>
                <c:pt idx="21">
                  <c:v>1.3367090755351451E-2</c:v>
                </c:pt>
                <c:pt idx="22">
                  <c:v>1.0475934109233502E-2</c:v>
                </c:pt>
                <c:pt idx="23">
                  <c:v>1.0456213264593232E-2</c:v>
                </c:pt>
                <c:pt idx="24">
                  <c:v>1.0258695526361475E-2</c:v>
                </c:pt>
                <c:pt idx="26" formatCode="0.00%">
                  <c:v>3.7300000000000015E-3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872640"/>
        <c:axId val="65874176"/>
        <c:axId val="0"/>
      </c:bar3DChart>
      <c:catAx>
        <c:axId val="65872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65874176"/>
        <c:crosses val="autoZero"/>
        <c:auto val="1"/>
        <c:lblAlgn val="ctr"/>
        <c:lblOffset val="100"/>
        <c:noMultiLvlLbl val="0"/>
      </c:catAx>
      <c:valAx>
        <c:axId val="65874176"/>
        <c:scaling>
          <c:orientation val="minMax"/>
        </c:scaling>
        <c:delete val="0"/>
        <c:axPos val="l"/>
        <c:majorGridlines/>
        <c:numFmt formatCode="0.000%" sourceLinked="1"/>
        <c:majorTickMark val="out"/>
        <c:minorTickMark val="none"/>
        <c:tickLblPos val="nextTo"/>
        <c:crossAx val="65872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0.64718</cdr:x>
      <cdr:y>0.786</cdr:y>
    </cdr:from>
    <cdr:to>
      <cdr:x>0.92305</cdr:x>
      <cdr:y>0.84078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7108552" y="4896544"/>
          <a:ext cx="3030110" cy="341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100" dirty="0" smtClean="0"/>
            <a:t>Polska – miejsce 47</a:t>
          </a:r>
          <a:endParaRPr lang="pl-PL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CA94-C31F-4D5E-B6BD-515A973649E0}" type="datetimeFigureOut">
              <a:rPr lang="pl-PL" smtClean="0"/>
              <a:pPr/>
              <a:t>2014-06-13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0A398-F1F6-43AE-BFEA-5090FCE1978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827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25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669" indent="-263719" defTabSz="914225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54875" indent="-210975" defTabSz="914225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76825" indent="-210975" defTabSz="914225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98774" indent="-210975" defTabSz="914225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0724" indent="-210975" defTabSz="9142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2674" indent="-210975" defTabSz="9142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4624" indent="-210975" defTabSz="9142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86574" indent="-210975" defTabSz="9142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0F6C38-06B8-4980-ADCD-63CD30CF37FA}" type="slidenum">
              <a:rPr lang="pl-PL" sz="1100"/>
              <a:pPr eaLnBrk="1" hangingPunct="1"/>
              <a:t>2</a:t>
            </a:fld>
            <a:endParaRPr lang="pl-PL" sz="1100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1FD11F-85D9-4C5D-8826-71909D4262A3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9971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7772400" cy="1470025"/>
          </a:xfrm>
        </p:spPr>
        <p:txBody>
          <a:bodyPr>
            <a:normAutofit/>
          </a:bodyPr>
          <a:lstStyle>
            <a:lvl1pPr>
              <a:defRPr sz="4000" baseline="0">
                <a:latin typeface="Arial Black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3200772"/>
            <a:ext cx="5256584" cy="3036540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829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875" y="274639"/>
            <a:ext cx="6408738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4175" y="1711325"/>
            <a:ext cx="4141788" cy="416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4" y="1711325"/>
            <a:ext cx="4141787" cy="416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676" y="6244754"/>
            <a:ext cx="2133554" cy="476490"/>
          </a:xfrm>
          <a:prstGeom prst="rect">
            <a:avLst/>
          </a:prstGeom>
        </p:spPr>
        <p:txBody>
          <a:bodyPr lIns="91428" tIns="45715" rIns="91428" bIns="45715"/>
          <a:lstStyle>
            <a:lvl1pPr eaLnBrk="0" hangingPunct="0">
              <a:defRPr/>
            </a:lvl1pPr>
          </a:lstStyle>
          <a:p>
            <a:pPr>
              <a:defRPr/>
            </a:pPr>
            <a:fld id="{4AE3D57C-8A1B-454C-92A4-09E21809B06A}" type="datetimeFigureOut">
              <a:rPr lang="pl-PL"/>
              <a:pPr>
                <a:defRPr/>
              </a:pPr>
              <a:t>2014-06-13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600" y="6244754"/>
            <a:ext cx="2896800" cy="476490"/>
          </a:xfrm>
          <a:prstGeom prst="rect">
            <a:avLst/>
          </a:prstGeom>
        </p:spPr>
        <p:txBody>
          <a:bodyPr lIns="91428" tIns="45715" rIns="91428" bIns="45715"/>
          <a:lstStyle>
            <a:lvl1pPr eaLnBrk="0" hangingPunct="0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2770" y="6244754"/>
            <a:ext cx="2133554" cy="476490"/>
          </a:xfrm>
          <a:prstGeom prst="rect">
            <a:avLst/>
          </a:prstGeom>
        </p:spPr>
        <p:txBody>
          <a:bodyPr lIns="91428" tIns="45715" rIns="91428" bIns="45715"/>
          <a:lstStyle>
            <a:lvl1pPr eaLnBrk="0" hangingPunct="0">
              <a:defRPr/>
            </a:lvl1pPr>
          </a:lstStyle>
          <a:p>
            <a:pPr>
              <a:defRPr/>
            </a:pPr>
            <a:fld id="{E38F80F6-96DE-4850-89B5-ADBF0BED17B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7242595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BC3436-2714-4797-8C19-B2D482A870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946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1522090"/>
          </a:xfrm>
        </p:spPr>
        <p:txBody>
          <a:bodyPr anchor="b"/>
          <a:lstStyle>
            <a:lvl1pPr algn="l">
              <a:defRPr sz="3200" b="1" baseline="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63888" y="260648"/>
            <a:ext cx="5111750" cy="5688633"/>
          </a:xfrm>
        </p:spPr>
        <p:txBody>
          <a:bodyPr/>
          <a:lstStyle>
            <a:lvl1pPr>
              <a:defRPr sz="3200" baseline="0">
                <a:solidFill>
                  <a:srgbClr val="00B0F0"/>
                </a:solidFill>
                <a:latin typeface="Arial Black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916833"/>
            <a:ext cx="3008313" cy="4032448"/>
          </a:xfrm>
        </p:spPr>
        <p:txBody>
          <a:bodyPr/>
          <a:lstStyle>
            <a:lvl1pPr marL="0" indent="0"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1A1793-17A8-4F96-8DA5-C82F295907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957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77072"/>
          </a:xfrm>
        </p:spPr>
        <p:txBody>
          <a:bodyPr/>
          <a:lstStyle>
            <a:lvl1pPr>
              <a:defRPr sz="1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77072"/>
          </a:xfrm>
        </p:spPr>
        <p:txBody>
          <a:bodyPr/>
          <a:lstStyle>
            <a:lvl1pPr>
              <a:defRPr sz="1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BC3436-2714-4797-8C19-B2D482A870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88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7544" y="2276872"/>
            <a:ext cx="4040188" cy="3702397"/>
          </a:xfrm>
        </p:spPr>
        <p:txBody>
          <a:bodyPr/>
          <a:lstStyle>
            <a:lvl1pPr>
              <a:defRPr sz="18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5369" y="2276872"/>
            <a:ext cx="4041775" cy="3702397"/>
          </a:xfrm>
        </p:spPr>
        <p:txBody>
          <a:bodyPr/>
          <a:lstStyle>
            <a:lvl1pPr>
              <a:defRPr sz="18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BC3436-2714-4797-8C19-B2D482A870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212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BC3436-2714-4797-8C19-B2D482A870F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37385"/>
            <a:ext cx="8229600" cy="4139887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defRPr sz="1600" baseline="0">
                <a:latin typeface="Arial" pitchFamily="34" charset="0"/>
              </a:defRPr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0"/>
            <a:endParaRPr lang="pl-PL" dirty="0" smtClean="0"/>
          </a:p>
          <a:p>
            <a:pPr lvl="1"/>
            <a:r>
              <a:rPr lang="pl-PL" dirty="0" smtClean="0"/>
              <a:t>Drugi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351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BC3436-2714-4797-8C19-B2D482A870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425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008313" cy="1306066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188640"/>
            <a:ext cx="5111750" cy="568863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rgbClr val="00B0F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7544" y="1700808"/>
            <a:ext cx="3008313" cy="4209331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BC3436-2714-4797-8C19-B2D482A870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43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43608" y="612775"/>
            <a:ext cx="712879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BC3436-2714-4797-8C19-B2D482A870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068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tiff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jacek.pulwarski\Pictures\shutterstock_111588482+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13" b="6695"/>
          <a:stretch/>
        </p:blipFill>
        <p:spPr bwMode="auto">
          <a:xfrm>
            <a:off x="4840795" y="3897341"/>
            <a:ext cx="4303205" cy="291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0" y="1110959"/>
            <a:ext cx="9144000" cy="5747041"/>
          </a:xfrm>
          <a:prstGeom prst="rect">
            <a:avLst/>
          </a:prstGeom>
          <a:solidFill>
            <a:srgbClr val="00B0F0">
              <a:alpha val="87000"/>
            </a:srgb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bg1"/>
                </a:solidFill>
              </a:rPr>
              <a:t>       </a:t>
            </a:r>
          </a:p>
          <a:p>
            <a:endParaRPr lang="pl-PL" sz="4000" dirty="0">
              <a:solidFill>
                <a:schemeClr val="bg1"/>
              </a:solidFill>
            </a:endParaRPr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1520" y="3501008"/>
            <a:ext cx="5050904" cy="2913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1876"/>
            <a:ext cx="1863794" cy="1019083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323528" y="1097891"/>
            <a:ext cx="8496944" cy="14401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385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baseline="0">
          <a:solidFill>
            <a:schemeClr val="bg1"/>
          </a:solidFill>
          <a:latin typeface="Arial Black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6" b="16063"/>
          <a:stretch/>
        </p:blipFill>
        <p:spPr>
          <a:xfrm>
            <a:off x="179511" y="6110504"/>
            <a:ext cx="1893611" cy="680576"/>
          </a:xfrm>
          <a:prstGeom prst="rect">
            <a:avLst/>
          </a:prstGeom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37385"/>
            <a:ext cx="8229600" cy="4139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Prostokąt 7"/>
          <p:cNvSpPr/>
          <p:nvPr/>
        </p:nvSpPr>
        <p:spPr>
          <a:xfrm>
            <a:off x="323528" y="6724160"/>
            <a:ext cx="8496944" cy="1338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 flipV="1">
            <a:off x="323528" y="6021288"/>
            <a:ext cx="8496944" cy="3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762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6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rgbClr val="00B0F0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ECDL Polska</a:t>
            </a:r>
            <a:br>
              <a:rPr lang="pl-PL" dirty="0" smtClean="0"/>
            </a:br>
            <a:r>
              <a:rPr lang="pl-PL" dirty="0" smtClean="0"/>
              <a:t>w okresie XI kadencji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14 czerwca 2014r.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Dr inż. Jacek Pulwarski</a:t>
            </a:r>
          </a:p>
          <a:p>
            <a:r>
              <a:rPr lang="pl-PL" dirty="0" smtClean="0"/>
              <a:t>Ogólnopolski Koordynator ECDL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92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Rozpoznawalność ECDL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9466" y="1340218"/>
            <a:ext cx="6665491" cy="1239922"/>
          </a:xfrm>
        </p:spPr>
        <p:txBody>
          <a:bodyPr/>
          <a:lstStyle/>
          <a:p>
            <a:pPr marL="0" indent="0"/>
            <a:endParaRPr lang="pl-PL" dirty="0"/>
          </a:p>
          <a:p>
            <a:pPr marL="300620" indent="-300620"/>
            <a:endParaRPr lang="pl-PL" dirty="0" smtClean="0"/>
          </a:p>
        </p:txBody>
      </p:sp>
      <p:pic>
        <p:nvPicPr>
          <p:cNvPr id="6" name="Obraz 4" descr="Barroso_Skillscard_lowqua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82651"/>
            <a:ext cx="3024336" cy="4536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4325592" y="3037218"/>
            <a:ext cx="4558547" cy="1465943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r>
              <a:rPr lang="pl-PL" i="1" dirty="0" smtClean="0"/>
              <a:t>Przewodniczący Komisji Europejskiej </a:t>
            </a:r>
            <a:br>
              <a:rPr lang="pl-PL" i="1" dirty="0" smtClean="0"/>
            </a:br>
            <a:r>
              <a:rPr lang="pl-PL" b="1" i="1" dirty="0" smtClean="0"/>
              <a:t>Jose Manuel Barroso </a:t>
            </a:r>
            <a:r>
              <a:rPr lang="pl-PL" i="1" dirty="0" smtClean="0"/>
              <a:t>prezentuje </a:t>
            </a:r>
            <a:br>
              <a:rPr lang="pl-PL" i="1" dirty="0" smtClean="0"/>
            </a:br>
            <a:r>
              <a:rPr lang="pl-PL" i="1" dirty="0" smtClean="0"/>
              <a:t>9-ciomilionową (na świecie) Kartę Umiejętności Komputerowych, otrzymaną w 2008 roku.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624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Rozpoznawalność ECDL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9466" y="1340218"/>
            <a:ext cx="6665491" cy="1239922"/>
          </a:xfrm>
        </p:spPr>
        <p:txBody>
          <a:bodyPr/>
          <a:lstStyle/>
          <a:p>
            <a:pPr marL="0" indent="0"/>
            <a:endParaRPr lang="pl-PL" dirty="0"/>
          </a:p>
          <a:p>
            <a:pPr marL="300620" indent="-300620"/>
            <a:endParaRPr lang="pl-PL" dirty="0" smtClean="0"/>
          </a:p>
        </p:txBody>
      </p:sp>
      <p:sp>
        <p:nvSpPr>
          <p:cNvPr id="7" name="pole tekstowe 6"/>
          <p:cNvSpPr txBox="1"/>
          <p:nvPr/>
        </p:nvSpPr>
        <p:spPr>
          <a:xfrm>
            <a:off x="4325592" y="3037219"/>
            <a:ext cx="4818408" cy="1465943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r>
              <a:rPr lang="pl-PL" i="1" dirty="0" smtClean="0"/>
              <a:t>Podsekretarz Stanu w Ministerstwie Infrastruktury i Rozwoju </a:t>
            </a:r>
            <a:r>
              <a:rPr lang="pl-PL" b="1" i="1" dirty="0" smtClean="0"/>
              <a:t>Iwona Wendel </a:t>
            </a:r>
            <a:r>
              <a:rPr lang="pl-PL" i="1" dirty="0" smtClean="0"/>
              <a:t>prezentuje 150-tysięczną (w Polsce) Europejską Kartę Umiejętności Komputerowych, otrzymaną w 2013 roku. </a:t>
            </a:r>
          </a:p>
          <a:p>
            <a:endParaRPr lang="pl-PL" dirty="0"/>
          </a:p>
        </p:txBody>
      </p:sp>
      <p:pic>
        <p:nvPicPr>
          <p:cNvPr id="8" name="Symbol zastępczy zawartości 4" descr="ekuk_st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40701"/>
            <a:ext cx="3024336" cy="4547875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275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Rozwój merytoryczny ECDL w Polsce</a:t>
            </a:r>
            <a:br>
              <a:rPr lang="pl-PL" dirty="0" smtClean="0"/>
            </a:br>
            <a:r>
              <a:rPr lang="pl-PL" dirty="0" smtClean="0"/>
              <a:t>2012 - 2014</a:t>
            </a:r>
            <a:endParaRPr lang="pl-P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968552" cy="470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5292080" y="1844824"/>
            <a:ext cx="40679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e-citizen (e-obywatel</a:t>
            </a:r>
            <a:r>
              <a:rPr lang="pl-PL" dirty="0" smtClean="0"/>
              <a:t>)</a:t>
            </a:r>
          </a:p>
          <a:p>
            <a:endParaRPr lang="pl-PL" dirty="0" smtClean="0"/>
          </a:p>
          <a:p>
            <a:endParaRPr lang="pl-PL" dirty="0"/>
          </a:p>
          <a:p>
            <a:r>
              <a:rPr lang="pl-PL" dirty="0" err="1"/>
              <a:t>Endorsed</a:t>
            </a:r>
            <a:r>
              <a:rPr lang="pl-PL" dirty="0"/>
              <a:t> Product </a:t>
            </a:r>
            <a:r>
              <a:rPr lang="pl-PL" dirty="0" err="1"/>
              <a:t>Programme</a:t>
            </a:r>
            <a:r>
              <a:rPr lang="pl-PL" dirty="0"/>
              <a:t> (EPP):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l-PL" dirty="0"/>
              <a:t>EPP </a:t>
            </a:r>
            <a:r>
              <a:rPr lang="pl-PL" dirty="0" smtClean="0"/>
              <a:t>e-nauczyciel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pl-PL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pl-PL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pl-PL" dirty="0"/>
              <a:t>EPP </a:t>
            </a:r>
            <a:r>
              <a:rPr lang="pl-PL" dirty="0" smtClean="0"/>
              <a:t>e-urzędnik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pl-PL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pl-PL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pl-PL" dirty="0"/>
              <a:t>EPP </a:t>
            </a:r>
            <a:r>
              <a:rPr lang="pl-PL" dirty="0" smtClean="0"/>
              <a:t>GIS</a:t>
            </a:r>
          </a:p>
          <a:p>
            <a:pPr lvl="1"/>
            <a:endParaRPr lang="pl-PL" dirty="0"/>
          </a:p>
          <a:p>
            <a:r>
              <a:rPr lang="pl-PL" sz="2000" b="1" dirty="0" smtClean="0">
                <a:solidFill>
                  <a:srgbClr val="FF0000"/>
                </a:solidFill>
              </a:rPr>
              <a:t>Wersja testów na MS Office 2013</a:t>
            </a:r>
            <a:endParaRPr lang="pl-PL" sz="2000" b="1" dirty="0">
              <a:solidFill>
                <a:srgbClr val="FF0000"/>
              </a:solidFill>
            </a:endParaRPr>
          </a:p>
          <a:p>
            <a:endParaRPr lang="pl-PL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3" descr="C:\Users\Public\Pictures\logotyp_EC_z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176206"/>
            <a:ext cx="1219604" cy="604721"/>
          </a:xfrm>
          <a:prstGeom prst="rect">
            <a:avLst/>
          </a:prstGeom>
          <a:noFill/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542" y="3331210"/>
            <a:ext cx="1607358" cy="44354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542" y="4149080"/>
            <a:ext cx="1373470" cy="434392"/>
          </a:xfrm>
          <a:prstGeom prst="rect">
            <a:avLst/>
          </a:prstGeom>
        </p:spPr>
      </p:pic>
      <p:sp>
        <p:nvSpPr>
          <p:cNvPr id="9" name="Elipsa 8"/>
          <p:cNvSpPr/>
          <p:nvPr/>
        </p:nvSpPr>
        <p:spPr>
          <a:xfrm>
            <a:off x="107504" y="1340768"/>
            <a:ext cx="1800200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107504" y="1860680"/>
            <a:ext cx="1800200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1740604" y="3038872"/>
            <a:ext cx="1800200" cy="936104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1740604" y="3532773"/>
            <a:ext cx="1800200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5830121" y="3038872"/>
            <a:ext cx="1800200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1691680" y="4000825"/>
            <a:ext cx="1878124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1691680" y="4583472"/>
            <a:ext cx="1878124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1740604" y="2478566"/>
            <a:ext cx="1800200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5830121" y="3913996"/>
            <a:ext cx="1800200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852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Baza ECDL w Polsce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 dzień </a:t>
            </a:r>
            <a:r>
              <a:rPr lang="pl-PL" b="1" dirty="0"/>
              <a:t>10 czerwca 2014 </a:t>
            </a:r>
            <a:r>
              <a:rPr lang="pl-PL" dirty="0"/>
              <a:t>r. mamy: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l-PL" b="1" dirty="0"/>
              <a:t>1761 licencjonowanych egzaminatorów ECDL </a:t>
            </a:r>
            <a:r>
              <a:rPr lang="pl-PL" dirty="0"/>
              <a:t>z aktualnymi uprawnieniami, z czego 1201 posiada uprawnienia do Nowego ECDL,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l-PL" b="1" dirty="0"/>
              <a:t>16 Koordynatorów </a:t>
            </a:r>
            <a:r>
              <a:rPr lang="pl-PL" dirty="0"/>
              <a:t>Regionalnych ECDL (w bieżącej kadencji powołano 4 z nich),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l-PL" dirty="0"/>
              <a:t>7 Koordynatorów Produktu (w bieżącej kadencji powołano 4 z nich),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l-PL" b="1" dirty="0"/>
              <a:t>78 Centrów Egzaminacyjnych ECDL </a:t>
            </a:r>
            <a:r>
              <a:rPr lang="pl-PL" dirty="0"/>
              <a:t>z aktualną akredytacją (akredytacja ważna jest 1 rok),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l-PL" b="1" dirty="0"/>
              <a:t>776 Laboratoriów Egzaminacyjnych ECDL </a:t>
            </a:r>
            <a:r>
              <a:rPr lang="pl-PL" dirty="0"/>
              <a:t>z aktualną akredytacją (akredytacja ważna jest 1 rok</a:t>
            </a:r>
            <a:r>
              <a:rPr lang="pl-PL" dirty="0" smtClean="0"/>
              <a:t>),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l-PL" dirty="0" smtClean="0"/>
              <a:t>Polskie Biuro ECDL zatrudniające 6 osób.</a:t>
            </a:r>
            <a:endParaRPr lang="pl-PL" dirty="0"/>
          </a:p>
          <a:p>
            <a:pPr marL="285750" indent="-285750">
              <a:buFont typeface="Arial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211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System eECDL.pl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552728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782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Fundacja ECDL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139887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Od 1 lipca 2012 r, PTI ma podpisaną z Fundacją ECDL pięcioletnią wyłączną umowę licencyjną jako Krajowy Operator ECDL w Polsce.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Audyt Fundacji ECDL w PTI odbył się w II połowie 2011 roku, w roku bieżącym planowany jest kolejny.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pl-PL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W </a:t>
            </a:r>
            <a:r>
              <a:rPr lang="pl-PL" sz="2400" b="1" dirty="0" smtClean="0">
                <a:solidFill>
                  <a:srgbClr val="C00000"/>
                </a:solidFill>
              </a:rPr>
              <a:t>I kwartale 2014 </a:t>
            </a:r>
            <a:r>
              <a:rPr lang="pl-PL" sz="2400" dirty="0" smtClean="0"/>
              <a:t>zajęliśmy </a:t>
            </a:r>
            <a:r>
              <a:rPr lang="pl-PL" sz="2400" b="1" dirty="0" smtClean="0">
                <a:solidFill>
                  <a:srgbClr val="C00000"/>
                </a:solidFill>
              </a:rPr>
              <a:t>3 miejsce na świecie </a:t>
            </a:r>
            <a:r>
              <a:rPr lang="pl-PL" sz="2400" dirty="0" smtClean="0"/>
              <a:t>pod względem ilości nowych rejestracji (po Włoszech i Wielkiej Brytanii).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422522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Fundacja ECDL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03848" y="1737385"/>
            <a:ext cx="5482952" cy="4139887"/>
          </a:xfrm>
        </p:spPr>
        <p:txBody>
          <a:bodyPr>
            <a:normAutofit fontScale="92500"/>
          </a:bodyPr>
          <a:lstStyle/>
          <a:p>
            <a:r>
              <a:rPr lang="pl-PL" sz="2400" b="1" dirty="0" smtClean="0"/>
              <a:t>Wdrażanie Nowego ECDL </a:t>
            </a:r>
            <a:r>
              <a:rPr lang="pl-PL" sz="2400" dirty="0" smtClean="0"/>
              <a:t>w Polsce zostało uznane przez Fundację ECDL za dobrą praktykę, wartą naśladowania.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 smtClean="0"/>
              <a:t>OK ECDL został poproszony o prezentację na ten temat </a:t>
            </a:r>
            <a:r>
              <a:rPr lang="pl-PL" sz="2400" b="1" dirty="0" smtClean="0"/>
              <a:t>na sesji plenarnej na Światowym Forum ECDL 2013</a:t>
            </a:r>
            <a:r>
              <a:rPr lang="pl-PL" sz="2400" dirty="0" smtClean="0"/>
              <a:t> w Londynie.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 smtClean="0"/>
              <a:t>Polska współprowadziła </a:t>
            </a:r>
            <a:r>
              <a:rPr lang="pl-PL" sz="2400" b="1" dirty="0" smtClean="0"/>
              <a:t>sesję wymiany doświadczeń na Światowym Forum ECDL 2014 </a:t>
            </a:r>
            <a:br>
              <a:rPr lang="pl-PL" sz="2400" b="1" dirty="0" smtClean="0"/>
            </a:br>
            <a:r>
              <a:rPr lang="pl-PL" sz="2400" dirty="0" smtClean="0"/>
              <a:t>w Bukareszcie.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2538552" cy="3387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87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Fundacja ECDL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37385"/>
            <a:ext cx="8363272" cy="4139887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W uznaniu osiągnięć PTI w krzewieniu idei ECDL Fundacja ECDL postanowiła zorganizować </a:t>
            </a:r>
            <a:r>
              <a:rPr lang="pl-PL" sz="3200" b="1" dirty="0" smtClean="0"/>
              <a:t>Światowe Forum ECDL 2015 </a:t>
            </a:r>
            <a:r>
              <a:rPr lang="pl-PL" sz="3200" dirty="0" smtClean="0"/>
              <a:t>w… </a:t>
            </a:r>
          </a:p>
          <a:p>
            <a:pPr algn="ctr"/>
            <a:r>
              <a:rPr lang="pl-PL" sz="3200" b="1" dirty="0" smtClean="0">
                <a:solidFill>
                  <a:srgbClr val="FF0000"/>
                </a:solidFill>
              </a:rPr>
              <a:t>WARSZAWIE</a:t>
            </a:r>
            <a:endParaRPr lang="pl-P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4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Polska Rama Kwalifikacji</a:t>
            </a:r>
            <a:endParaRPr lang="pl-PL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796" y="1710626"/>
            <a:ext cx="5306356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47445"/>
            <a:ext cx="6984776" cy="100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177096" y="386306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e-citizen</a:t>
            </a:r>
            <a:endParaRPr lang="pl-PL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606084" y="3863062"/>
            <a:ext cx="15444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/>
              <a:t>ECDL B1 – B4</a:t>
            </a:r>
            <a:endParaRPr lang="pl-PL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740896" y="3124398"/>
            <a:ext cx="15674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/>
              <a:t>ECDL A1 – A4</a:t>
            </a:r>
            <a:endParaRPr lang="pl-PL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624772" y="3493730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/>
              <a:t>ECDL S1 – S7</a:t>
            </a:r>
            <a:endParaRPr lang="pl-PL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624772" y="3124398"/>
            <a:ext cx="11161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/>
              <a:t>ECDL S8</a:t>
            </a:r>
            <a:endParaRPr lang="pl-PL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4598052" y="2755066"/>
            <a:ext cx="14951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/>
              <a:t>e-nauczyciel</a:t>
            </a:r>
            <a:endParaRPr lang="pl-PL" b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7317784" y="312439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e-urzędnik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93287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91318" y="1412776"/>
            <a:ext cx="8495246" cy="391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l-PL" sz="7200" dirty="0" smtClean="0">
              <a:solidFill>
                <a:srgbClr val="00B0F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l-PL" sz="6000" dirty="0" smtClean="0">
                <a:solidFill>
                  <a:srgbClr val="00B0F0"/>
                </a:solidFill>
                <a:latin typeface="Arial Black" pitchFamily="34" charset="0"/>
              </a:rPr>
              <a:t>Dziękuję za uwagę</a:t>
            </a:r>
            <a:endParaRPr lang="pl-PL" sz="600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6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611560" y="2725782"/>
            <a:ext cx="3409519" cy="2800757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eaLnBrk="0" hangingPunct="0">
              <a:defRPr/>
            </a:pPr>
            <a:r>
              <a:rPr lang="pl-PL" sz="4400" b="1" dirty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l-PL" sz="4400" b="1" dirty="0">
                <a:solidFill>
                  <a:srgbClr val="009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uropean </a:t>
            </a:r>
          </a:p>
          <a:p>
            <a:pPr eaLnBrk="0" hangingPunct="0">
              <a:defRPr/>
            </a:pPr>
            <a:r>
              <a:rPr lang="pl-PL" sz="4400" b="1" dirty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l-PL" sz="4400" b="1" dirty="0">
                <a:solidFill>
                  <a:srgbClr val="009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omputer </a:t>
            </a:r>
          </a:p>
          <a:p>
            <a:pPr eaLnBrk="0" hangingPunct="0">
              <a:defRPr/>
            </a:pPr>
            <a:r>
              <a:rPr lang="pl-PL" sz="4400" b="1" dirty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l-PL" sz="4400" b="1" dirty="0">
                <a:solidFill>
                  <a:srgbClr val="009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riving </a:t>
            </a:r>
          </a:p>
          <a:p>
            <a:pPr eaLnBrk="0" hangingPunct="0">
              <a:defRPr/>
            </a:pPr>
            <a:r>
              <a:rPr lang="pl-PL" sz="4400" b="1" dirty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l-PL" sz="4400" b="1" dirty="0">
                <a:solidFill>
                  <a:srgbClr val="009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icence</a:t>
            </a:r>
          </a:p>
        </p:txBody>
      </p:sp>
      <p:sp>
        <p:nvSpPr>
          <p:cNvPr id="9" name="Prostokąt 8"/>
          <p:cNvSpPr/>
          <p:nvPr/>
        </p:nvSpPr>
        <p:spPr>
          <a:xfrm>
            <a:off x="3999567" y="1458261"/>
            <a:ext cx="5429632" cy="988968"/>
          </a:xfrm>
          <a:prstGeom prst="rect">
            <a:avLst/>
          </a:prstGeom>
        </p:spPr>
        <p:txBody>
          <a:bodyPr lIns="91428" tIns="45715" rIns="91428" bIns="45715">
            <a:spAutoFit/>
          </a:bodyPr>
          <a:lstStyle/>
          <a:p>
            <a:pPr eaLnBrk="0" hangingPunct="0">
              <a:defRPr/>
            </a:pPr>
            <a:r>
              <a:rPr lang="pl-PL" sz="2800" b="1" dirty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Europejski Certyfikat</a:t>
            </a:r>
          </a:p>
          <a:p>
            <a:pPr eaLnBrk="0" hangingPunct="0">
              <a:defRPr/>
            </a:pPr>
            <a:r>
              <a:rPr lang="pl-PL" sz="2800" b="1" dirty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Umiejętności Komputerowych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09" y="2580140"/>
            <a:ext cx="3183564" cy="264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97069" cy="993775"/>
          </a:xfrm>
        </p:spPr>
        <p:txBody>
          <a:bodyPr/>
          <a:lstStyle/>
          <a:p>
            <a:r>
              <a:rPr lang="pl-PL" dirty="0" smtClean="0"/>
              <a:t>Certyfikat ECDL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058424" y="5522744"/>
            <a:ext cx="4474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4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 nie-informatyków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83009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Liczba egzaminów ECDL Polska</a:t>
            </a:r>
            <a:br>
              <a:rPr lang="pl-PL" dirty="0" smtClean="0"/>
            </a:br>
            <a:r>
              <a:rPr lang="pl-PL" dirty="0" smtClean="0"/>
              <a:t>01.2011 – 05.2014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488832" cy="4680519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3131840" y="1412776"/>
            <a:ext cx="302433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094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Sprzedaż fakturowana ECDL Polska </a:t>
            </a:r>
            <a:br>
              <a:rPr lang="pl-PL" dirty="0" smtClean="0"/>
            </a:br>
            <a:r>
              <a:rPr lang="pl-PL" dirty="0" smtClean="0"/>
              <a:t>01.2011 - 05.2014</a:t>
            </a:r>
            <a:endParaRPr lang="pl-PL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944695"/>
              </p:ext>
            </p:extLst>
          </p:nvPr>
        </p:nvGraphicFramePr>
        <p:xfrm>
          <a:off x="107504" y="1412776"/>
          <a:ext cx="9036496" cy="4464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14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Wynik Finansowy ECDL Polska</a:t>
            </a:r>
            <a:br>
              <a:rPr lang="pl-PL" dirty="0" smtClean="0"/>
            </a:br>
            <a:r>
              <a:rPr lang="pl-PL" dirty="0" smtClean="0"/>
              <a:t>2011 - 2013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017531"/>
              </p:ext>
            </p:extLst>
          </p:nvPr>
        </p:nvGraphicFramePr>
        <p:xfrm>
          <a:off x="-1188640" y="1052736"/>
          <a:ext cx="1123324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2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Rentowność ECDL Polska</a:t>
            </a:r>
            <a:br>
              <a:rPr lang="pl-PL" dirty="0" smtClean="0"/>
            </a:br>
            <a:r>
              <a:rPr lang="pl-PL" dirty="0" smtClean="0"/>
              <a:t>2011 - 2013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609863"/>
              </p:ext>
            </p:extLst>
          </p:nvPr>
        </p:nvGraphicFramePr>
        <p:xfrm>
          <a:off x="457200" y="1736725"/>
          <a:ext cx="8229600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552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Ważna informacja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Łącznie w latach 2011-2013 wynik finansowy ECDL </a:t>
            </a:r>
            <a:r>
              <a:rPr lang="pl-PL" dirty="0" smtClean="0"/>
              <a:t>w PTI osiągnął </a:t>
            </a:r>
            <a:r>
              <a:rPr lang="pl-PL" dirty="0"/>
              <a:t>ponad </a:t>
            </a:r>
            <a:endParaRPr lang="pl-PL" dirty="0" smtClean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6600" b="1" dirty="0" smtClean="0">
                <a:solidFill>
                  <a:srgbClr val="FF0000"/>
                </a:solidFill>
              </a:rPr>
              <a:t>2 </a:t>
            </a:r>
            <a:r>
              <a:rPr lang="pl-PL" sz="6600" b="1" dirty="0">
                <a:solidFill>
                  <a:srgbClr val="FF0000"/>
                </a:solidFill>
              </a:rPr>
              <a:t>mln. 800 tys. zł.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358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ECDL/ICDL na świecie</a:t>
            </a:r>
            <a:endParaRPr lang="pl-PL" dirty="0"/>
          </a:p>
        </p:txBody>
      </p:sp>
      <p:pic>
        <p:nvPicPr>
          <p:cNvPr id="4" name="Picture 12" descr="Map of worl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342" y="1694451"/>
            <a:ext cx="7549777" cy="4140200"/>
          </a:xfrm>
          <a:prstGeom prst="rect">
            <a:avLst/>
          </a:prstGeom>
        </p:spPr>
      </p:pic>
      <p:sp>
        <p:nvSpPr>
          <p:cNvPr id="3" name="Prostokąt z rogami zaokrąglonymi po przekątnej 2"/>
          <p:cNvSpPr/>
          <p:nvPr/>
        </p:nvSpPr>
        <p:spPr>
          <a:xfrm>
            <a:off x="4114800" y="1628800"/>
            <a:ext cx="1080120" cy="792088"/>
          </a:xfrm>
          <a:prstGeom prst="round2Diag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150</a:t>
            </a:r>
          </a:p>
          <a:p>
            <a:pPr algn="ctr"/>
            <a:r>
              <a:rPr lang="pl-PL" sz="1100" dirty="0" smtClean="0"/>
              <a:t>krajów</a:t>
            </a:r>
            <a:endParaRPr lang="pl-PL" sz="1100" dirty="0"/>
          </a:p>
        </p:txBody>
      </p:sp>
      <p:sp>
        <p:nvSpPr>
          <p:cNvPr id="7" name="Prostokąt z rogami zaokrąglonymi po przekątnej 6"/>
          <p:cNvSpPr/>
          <p:nvPr/>
        </p:nvSpPr>
        <p:spPr>
          <a:xfrm>
            <a:off x="7092280" y="3429000"/>
            <a:ext cx="1080120" cy="792088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50</a:t>
            </a:r>
            <a:r>
              <a:rPr lang="pl-PL" sz="1100" dirty="0" smtClean="0"/>
              <a:t>mln.</a:t>
            </a:r>
            <a:endParaRPr lang="pl-PL" sz="3600" dirty="0" smtClean="0"/>
          </a:p>
          <a:p>
            <a:pPr algn="ctr"/>
            <a:r>
              <a:rPr lang="pl-PL" sz="1100" dirty="0" smtClean="0"/>
              <a:t>egzaminów</a:t>
            </a:r>
            <a:endParaRPr lang="pl-PL" sz="1100" dirty="0"/>
          </a:p>
        </p:txBody>
      </p:sp>
      <p:sp>
        <p:nvSpPr>
          <p:cNvPr id="8" name="Prostokąt z rogami zaokrąglonymi po przekątnej 7"/>
          <p:cNvSpPr/>
          <p:nvPr/>
        </p:nvSpPr>
        <p:spPr>
          <a:xfrm>
            <a:off x="6372200" y="1842356"/>
            <a:ext cx="1080120" cy="792088"/>
          </a:xfrm>
          <a:prstGeom prst="round2Diag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41</a:t>
            </a:r>
          </a:p>
          <a:p>
            <a:pPr algn="ctr"/>
            <a:r>
              <a:rPr lang="pl-PL" sz="1100" dirty="0" smtClean="0"/>
              <a:t>języków</a:t>
            </a:r>
            <a:endParaRPr lang="pl-PL" sz="1100" dirty="0"/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1043608" y="4107190"/>
            <a:ext cx="1080120" cy="792088"/>
          </a:xfrm>
          <a:prstGeom prst="round2Diag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20</a:t>
            </a:r>
            <a:r>
              <a:rPr lang="pl-PL" sz="1100" dirty="0" smtClean="0"/>
              <a:t>tys..</a:t>
            </a:r>
            <a:endParaRPr lang="pl-PL" sz="3600" dirty="0" smtClean="0"/>
          </a:p>
          <a:p>
            <a:pPr algn="ctr"/>
            <a:r>
              <a:rPr lang="pl-PL" sz="1100" dirty="0" smtClean="0"/>
              <a:t>centrów</a:t>
            </a:r>
            <a:endParaRPr lang="pl-PL" sz="1100" dirty="0"/>
          </a:p>
        </p:txBody>
      </p:sp>
      <p:sp>
        <p:nvSpPr>
          <p:cNvPr id="12" name="Prostokąt 11"/>
          <p:cNvSpPr/>
          <p:nvPr/>
        </p:nvSpPr>
        <p:spPr>
          <a:xfrm>
            <a:off x="3647127" y="4899278"/>
            <a:ext cx="936104" cy="977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3435557" y="5089931"/>
            <a:ext cx="1080120" cy="792088"/>
          </a:xfrm>
          <a:prstGeom prst="round2Diag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13</a:t>
            </a:r>
            <a:r>
              <a:rPr lang="pl-PL" sz="1100" dirty="0" smtClean="0"/>
              <a:t>mln.</a:t>
            </a:r>
            <a:endParaRPr lang="pl-PL" sz="3600" dirty="0" smtClean="0"/>
          </a:p>
          <a:p>
            <a:pPr algn="ctr"/>
            <a:r>
              <a:rPr lang="pl-PL" sz="1100" dirty="0" smtClean="0"/>
              <a:t>kandydatów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9669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Nasycenie populacji kartą EKUK</a:t>
            </a:r>
            <a:br>
              <a:rPr lang="pl-PL" dirty="0" smtClean="0"/>
            </a:br>
            <a:r>
              <a:rPr lang="pl-PL" dirty="0" smtClean="0"/>
              <a:t>świat – najlepsza 25-ka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670027"/>
              </p:ext>
            </p:extLst>
          </p:nvPr>
        </p:nvGraphicFramePr>
        <p:xfrm>
          <a:off x="30770" y="1208905"/>
          <a:ext cx="9396536" cy="5649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010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ECDL_NOWY_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ECDL_NOWY_1</Template>
  <TotalTime>1738</TotalTime>
  <Words>396</Words>
  <Application>Microsoft Office PowerPoint</Application>
  <PresentationFormat>Pokaz na ekranie (4:3)</PresentationFormat>
  <Paragraphs>92</Paragraphs>
  <Slides>19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19</vt:i4>
      </vt:variant>
    </vt:vector>
  </HeadingPairs>
  <TitlesOfParts>
    <vt:vector size="21" baseType="lpstr">
      <vt:lpstr>ECDL_NOWY_1</vt:lpstr>
      <vt:lpstr>Projekt niestandardowy</vt:lpstr>
      <vt:lpstr> ECDL Polska w okresie XI kadencji</vt:lpstr>
      <vt:lpstr>Certyfikat ECDL</vt:lpstr>
      <vt:lpstr>Liczba egzaminów ECDL Polska 01.2011 – 05.2014</vt:lpstr>
      <vt:lpstr>Sprzedaż fakturowana ECDL Polska  01.2011 - 05.2014</vt:lpstr>
      <vt:lpstr>Wynik Finansowy ECDL Polska 2011 - 2013</vt:lpstr>
      <vt:lpstr>Rentowność ECDL Polska 2011 - 2013</vt:lpstr>
      <vt:lpstr>Ważna informacja</vt:lpstr>
      <vt:lpstr>ECDL/ICDL na świecie</vt:lpstr>
      <vt:lpstr>Nasycenie populacji kartą EKUK świat – najlepsza 25-ka</vt:lpstr>
      <vt:lpstr>Rozpoznawalność ECDL</vt:lpstr>
      <vt:lpstr>Rozpoznawalność ECDL</vt:lpstr>
      <vt:lpstr>Rozwój merytoryczny ECDL w Polsce 2012 - 2014</vt:lpstr>
      <vt:lpstr>Baza ECDL w Polsce</vt:lpstr>
      <vt:lpstr>System eECDL.pl</vt:lpstr>
      <vt:lpstr>Fundacja ECDL</vt:lpstr>
      <vt:lpstr>Fundacja ECDL</vt:lpstr>
      <vt:lpstr>Fundacja ECDL</vt:lpstr>
      <vt:lpstr>Polska Rama Kwalifikacji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NOWY ECDL Spotkanie Koordynatorów</dc:title>
  <dc:creator>Jacek Pulwarski</dc:creator>
  <cp:lastModifiedBy>Jacek Pulwarski</cp:lastModifiedBy>
  <cp:revision>122</cp:revision>
  <dcterms:created xsi:type="dcterms:W3CDTF">2013-09-02T11:55:01Z</dcterms:created>
  <dcterms:modified xsi:type="dcterms:W3CDTF">2014-06-13T12:42:34Z</dcterms:modified>
</cp:coreProperties>
</file>