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1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8" r:id="rId3"/>
    <p:sldId id="279" r:id="rId4"/>
    <p:sldId id="295" r:id="rId5"/>
    <p:sldId id="296" r:id="rId6"/>
    <p:sldId id="291" r:id="rId7"/>
    <p:sldId id="294" r:id="rId8"/>
    <p:sldId id="292" r:id="rId9"/>
    <p:sldId id="293" r:id="rId10"/>
    <p:sldId id="283" r:id="rId11"/>
    <p:sldId id="297" r:id="rId12"/>
    <p:sldId id="289" r:id="rId13"/>
    <p:sldId id="270" r:id="rId14"/>
  </p:sldIdLst>
  <p:sldSz cx="9144000" cy="6858000" type="screen4x3"/>
  <p:notesSz cx="6797675" cy="99282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595"/>
    <a:srgbClr val="007033"/>
    <a:srgbClr val="EE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016" autoAdjust="0"/>
    <p:restoredTop sz="97350" autoAdjust="0"/>
  </p:normalViewPr>
  <p:slideViewPr>
    <p:cSldViewPr>
      <p:cViewPr>
        <p:scale>
          <a:sx n="60" d="100"/>
          <a:sy n="60" d="100"/>
        </p:scale>
        <p:origin x="307" y="-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67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'Stany kont skrócone'!$A$28</c:f>
              <c:strCache>
                <c:ptCount val="1"/>
                <c:pt idx="0">
                  <c:v>Łacznie na kontach jednostek przy ZG </c:v>
                </c:pt>
              </c:strCache>
            </c:strRef>
          </c:tx>
          <c:invertIfNegative val="0"/>
          <c:cat>
            <c:strRef>
              <c:f>'Stany kont skrócone'!$B$27:$H$27</c:f>
              <c:strCache>
                <c:ptCount val="7"/>
                <c:pt idx="2">
                  <c:v> 30.06.2011</c:v>
                </c:pt>
                <c:pt idx="3">
                  <c:v> 31.12.2011</c:v>
                </c:pt>
                <c:pt idx="4">
                  <c:v>31.12.2012</c:v>
                </c:pt>
                <c:pt idx="5">
                  <c:v>31.12.2013</c:v>
                </c:pt>
                <c:pt idx="6">
                  <c:v>30.04.2014</c:v>
                </c:pt>
              </c:strCache>
            </c:strRef>
          </c:cat>
          <c:val>
            <c:numRef>
              <c:f>'Stany kont skrócone'!$B$28:$H$28</c:f>
              <c:numCache>
                <c:formatCode>General</c:formatCode>
                <c:ptCount val="7"/>
                <c:pt idx="2" formatCode="#,##0.00_ ;[Red]\-#,##0.00\ ">
                  <c:v>1889022.5399999996</c:v>
                </c:pt>
                <c:pt idx="3" formatCode="#,##0.00_ ;[Red]\-#,##0.00\ ">
                  <c:v>1181861.2200000002</c:v>
                </c:pt>
                <c:pt idx="4" formatCode="#,##0.00_ ;[Red]\-#,##0.00\ ">
                  <c:v>876127.12</c:v>
                </c:pt>
                <c:pt idx="5" formatCode="#,##0.00_ ;[Red]\-#,##0.00\ ">
                  <c:v>2235726.3199999998</c:v>
                </c:pt>
                <c:pt idx="6" formatCode="#,##0.00_ ;[Red]\-#,##0.00\ ">
                  <c:v>4038871.11</c:v>
                </c:pt>
              </c:numCache>
            </c:numRef>
          </c:val>
        </c:ser>
        <c:ser>
          <c:idx val="1"/>
          <c:order val="1"/>
          <c:tx>
            <c:strRef>
              <c:f>'Stany kont skrócone'!$A$29</c:f>
              <c:strCache>
                <c:ptCount val="1"/>
                <c:pt idx="0">
                  <c:v>Łącznie na kontach oddziałów, kół </c:v>
                </c:pt>
              </c:strCache>
            </c:strRef>
          </c:tx>
          <c:invertIfNegative val="0"/>
          <c:cat>
            <c:strRef>
              <c:f>'Stany kont skrócone'!$B$27:$H$27</c:f>
              <c:strCache>
                <c:ptCount val="7"/>
                <c:pt idx="2">
                  <c:v> 30.06.2011</c:v>
                </c:pt>
                <c:pt idx="3">
                  <c:v> 31.12.2011</c:v>
                </c:pt>
                <c:pt idx="4">
                  <c:v>31.12.2012</c:v>
                </c:pt>
                <c:pt idx="5">
                  <c:v>31.12.2013</c:v>
                </c:pt>
                <c:pt idx="6">
                  <c:v>30.04.2014</c:v>
                </c:pt>
              </c:strCache>
            </c:strRef>
          </c:cat>
          <c:val>
            <c:numRef>
              <c:f>'Stany kont skrócone'!$B$29:$H$29</c:f>
              <c:numCache>
                <c:formatCode>General</c:formatCode>
                <c:ptCount val="7"/>
                <c:pt idx="2" formatCode="#,##0.00_ ;[Red]\-#,##0.00\ ">
                  <c:v>695956.81000000052</c:v>
                </c:pt>
                <c:pt idx="3" formatCode="#,##0.00_ ;[Red]\-#,##0.00\ ">
                  <c:v>680511.72999999975</c:v>
                </c:pt>
                <c:pt idx="4" formatCode="#,##0.00_ ;[Red]\-#,##0.00\ ">
                  <c:v>699384.87</c:v>
                </c:pt>
                <c:pt idx="5" formatCode="#,##0.00_ ;[Red]\-#,##0.00\ ">
                  <c:v>773659.77</c:v>
                </c:pt>
                <c:pt idx="6" formatCode="#,##0.00_ ;[Red]\-#,##0.00\ ">
                  <c:v>708314.80000000028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932992"/>
        <c:axId val="34951168"/>
        <c:axId val="0"/>
      </c:bar3DChart>
      <c:catAx>
        <c:axId val="34932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951168"/>
        <c:crosses val="autoZero"/>
        <c:auto val="1"/>
        <c:lblAlgn val="ctr"/>
        <c:lblOffset val="100"/>
        <c:noMultiLvlLbl val="0"/>
      </c:catAx>
      <c:valAx>
        <c:axId val="34951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932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1C8B037-F5C8-49AF-A283-86A274480673}" type="datetimeFigureOut">
              <a:rPr lang="pl-PL"/>
              <a:pPr>
                <a:defRPr/>
              </a:pPr>
              <a:t>2014-06-13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B4BEB94-DA25-43F0-83E9-48F39F7540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043997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 altLang="pl-PL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1" y="1"/>
            <a:ext cx="2944086" cy="49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DejaVu Sans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50443" y="1"/>
            <a:ext cx="2944085" cy="49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DejaVu Sans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907"/>
            <a:ext cx="5436567" cy="44659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1" y="9430091"/>
            <a:ext cx="2944086" cy="49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DejaVu Sans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0443" y="9430091"/>
            <a:ext cx="2944085" cy="49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DejaVu Sans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43633DE5-FFF8-47C1-AD3F-65C6F9228D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4155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Wingdings" pitchFamily="2" charset="2"/>
              <a:buNone/>
            </a:pPr>
            <a:fld id="{6A0924BF-2AA6-47C1-8602-F2A7C5A75886}" type="slidenum">
              <a:rPr lang="en-GB" altLang="pl-PL" smtClean="0">
                <a:latin typeface="DejaVu Sans" pitchFamily="34" charset="2"/>
                <a:ea typeface="DejaVu Sans" pitchFamily="34" charset="2"/>
                <a:cs typeface="DejaVu Sans" pitchFamily="34" charset="2"/>
              </a:rPr>
              <a:pPr eaLnBrk="1" hangingPunct="1"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1</a:t>
            </a:fld>
            <a:endParaRPr lang="en-GB" altLang="pl-PL" smtClean="0"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29701" name="Symbol zastępczy daty 1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29702" name="Symbol zastępczy stopki 2"/>
          <p:cNvSpPr>
            <a:spLocks noGrp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4629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3633DE5-FFF8-47C1-AD3F-65C6F9228D6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242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3633DE5-FFF8-47C1-AD3F-65C6F9228D6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286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3633DE5-FFF8-47C1-AD3F-65C6F9228D6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826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Wingdings" pitchFamily="2" charset="2"/>
              <a:buNone/>
            </a:pPr>
            <a:fld id="{49CFC2E5-9608-4F0C-9A73-F191944AF192}" type="slidenum">
              <a:rPr lang="en-GB" altLang="pl-PL" smtClean="0">
                <a:latin typeface="DejaVu Sans" pitchFamily="34" charset="2"/>
                <a:ea typeface="DejaVu Sans" pitchFamily="34" charset="2"/>
                <a:cs typeface="DejaVu Sans" pitchFamily="34" charset="2"/>
              </a:rPr>
              <a:pPr eaLnBrk="1" hangingPunct="1"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13</a:t>
            </a:fld>
            <a:endParaRPr lang="en-GB" altLang="pl-PL" smtClean="0"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45061" name="Symbol zastępczy daty 1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45062" name="Symbol zastępczy stopki 2"/>
          <p:cNvSpPr>
            <a:spLocks noGrp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96084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Wingdings" pitchFamily="2" charset="2"/>
              <a:buNone/>
            </a:pPr>
            <a:fld id="{DACE00FD-36F9-4D7E-96CB-1B3359C34240}" type="slidenum">
              <a:rPr lang="en-GB" altLang="pl-PL" smtClean="0">
                <a:latin typeface="DejaVu Sans" pitchFamily="34" charset="2"/>
                <a:ea typeface="DejaVu Sans" pitchFamily="34" charset="2"/>
                <a:cs typeface="DejaVu Sans" pitchFamily="34" charset="2"/>
              </a:rPr>
              <a:pPr eaLnBrk="1" hangingPunct="1"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2</a:t>
            </a:fld>
            <a:endParaRPr lang="en-GB" altLang="pl-PL" smtClean="0"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32773" name="Symbol zastępczy daty 1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4" name="Symbol zastępczy stopki 2"/>
          <p:cNvSpPr>
            <a:spLocks noGrp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59284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3633DE5-FFF8-47C1-AD3F-65C6F9228D6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079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Wingdings" pitchFamily="2" charset="2"/>
              <a:buNone/>
            </a:pPr>
            <a:fld id="{DACE00FD-36F9-4D7E-96CB-1B3359C34240}" type="slidenum">
              <a:rPr lang="en-GB" altLang="pl-PL" smtClean="0">
                <a:latin typeface="DejaVu Sans" pitchFamily="34" charset="2"/>
                <a:ea typeface="DejaVu Sans" pitchFamily="34" charset="2"/>
                <a:cs typeface="DejaVu Sans" pitchFamily="34" charset="2"/>
              </a:rPr>
              <a:pPr eaLnBrk="1" hangingPunct="1"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4</a:t>
            </a:fld>
            <a:endParaRPr lang="en-GB" altLang="pl-PL" smtClean="0"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32773" name="Symbol zastępczy daty 1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4" name="Symbol zastępczy stopki 2"/>
          <p:cNvSpPr>
            <a:spLocks noGrp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62690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Wingdings" pitchFamily="2" charset="2"/>
              <a:buNone/>
            </a:pPr>
            <a:fld id="{DACE00FD-36F9-4D7E-96CB-1B3359C34240}" type="slidenum">
              <a:rPr lang="en-GB" altLang="pl-PL" smtClean="0">
                <a:latin typeface="DejaVu Sans" pitchFamily="34" charset="2"/>
                <a:ea typeface="DejaVu Sans" pitchFamily="34" charset="2"/>
                <a:cs typeface="DejaVu Sans" pitchFamily="34" charset="2"/>
              </a:rPr>
              <a:pPr eaLnBrk="1" hangingPunct="1"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5</a:t>
            </a:fld>
            <a:endParaRPr lang="en-GB" altLang="pl-PL" smtClean="0"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32773" name="Symbol zastępczy daty 1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4" name="Symbol zastępczy stopki 2"/>
          <p:cNvSpPr>
            <a:spLocks noGrp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86322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Wingdings" pitchFamily="2" charset="2"/>
              <a:buNone/>
            </a:pPr>
            <a:fld id="{DACE00FD-36F9-4D7E-96CB-1B3359C34240}" type="slidenum">
              <a:rPr lang="en-GB" altLang="pl-PL" smtClean="0">
                <a:latin typeface="DejaVu Sans" pitchFamily="34" charset="2"/>
                <a:ea typeface="DejaVu Sans" pitchFamily="34" charset="2"/>
                <a:cs typeface="DejaVu Sans" pitchFamily="34" charset="2"/>
              </a:rPr>
              <a:pPr eaLnBrk="1" hangingPunct="1"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6</a:t>
            </a:fld>
            <a:endParaRPr lang="en-GB" altLang="pl-PL" smtClean="0"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32773" name="Symbol zastępczy daty 1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4" name="Symbol zastępczy stopki 2"/>
          <p:cNvSpPr>
            <a:spLocks noGrp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40314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Wingdings" pitchFamily="2" charset="2"/>
              <a:buNone/>
            </a:pPr>
            <a:fld id="{DACE00FD-36F9-4D7E-96CB-1B3359C34240}" type="slidenum">
              <a:rPr lang="en-GB" altLang="pl-PL" smtClean="0">
                <a:latin typeface="DejaVu Sans" pitchFamily="34" charset="2"/>
                <a:ea typeface="DejaVu Sans" pitchFamily="34" charset="2"/>
                <a:cs typeface="DejaVu Sans" pitchFamily="34" charset="2"/>
              </a:rPr>
              <a:pPr eaLnBrk="1" hangingPunct="1"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7</a:t>
            </a:fld>
            <a:endParaRPr lang="en-GB" altLang="pl-PL" smtClean="0"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32773" name="Symbol zastępczy daty 1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4" name="Symbol zastępczy stopki 2"/>
          <p:cNvSpPr>
            <a:spLocks noGrp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06243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Wingdings" pitchFamily="2" charset="2"/>
              <a:buNone/>
            </a:pPr>
            <a:fld id="{DACE00FD-36F9-4D7E-96CB-1B3359C34240}" type="slidenum">
              <a:rPr lang="en-GB" altLang="pl-PL" smtClean="0">
                <a:latin typeface="DejaVu Sans" pitchFamily="34" charset="2"/>
                <a:ea typeface="DejaVu Sans" pitchFamily="34" charset="2"/>
                <a:cs typeface="DejaVu Sans" pitchFamily="34" charset="2"/>
              </a:rPr>
              <a:pPr eaLnBrk="1" hangingPunct="1"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8</a:t>
            </a:fld>
            <a:endParaRPr lang="en-GB" altLang="pl-PL" smtClean="0"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32773" name="Symbol zastępczy daty 1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4" name="Symbol zastępczy stopki 2"/>
          <p:cNvSpPr>
            <a:spLocks noGrp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03982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45000"/>
              <a:buFont typeface="Wingdings" pitchFamily="2" charset="2"/>
              <a:buNone/>
            </a:pPr>
            <a:fld id="{DACE00FD-36F9-4D7E-96CB-1B3359C34240}" type="slidenum">
              <a:rPr lang="en-GB" altLang="pl-PL" smtClean="0">
                <a:latin typeface="DejaVu Sans" pitchFamily="34" charset="2"/>
                <a:ea typeface="DejaVu Sans" pitchFamily="34" charset="2"/>
                <a:cs typeface="DejaVu Sans" pitchFamily="34" charset="2"/>
              </a:rPr>
              <a:pPr eaLnBrk="1" hangingPunct="1"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9</a:t>
            </a:fld>
            <a:endParaRPr lang="en-GB" altLang="pl-PL" smtClean="0"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32773" name="Symbol zastępczy daty 1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  <p:sp>
        <p:nvSpPr>
          <p:cNvPr id="32774" name="Symbol zastępczy stopki 2"/>
          <p:cNvSpPr>
            <a:spLocks noGrp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pl-PL" altLang="pl-PL" smtClean="0">
              <a:solidFill>
                <a:srgbClr val="000000"/>
              </a:solidFill>
              <a:latin typeface="DejaVu Sans" pitchFamily="34" charset="2"/>
              <a:ea typeface="DejaVu Sans" pitchFamily="34" charset="2"/>
              <a:cs typeface="DejaVu Sans" pitchFamily="34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0742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F7D1A-F50C-48D5-BEB9-5FAF95EB106B}" type="datetime1">
              <a:rPr lang="pl-PL" smtClean="0"/>
              <a:t>2014-06-13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CBF0F-C8C7-4524-ABF2-7D8B39D468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0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5E9E-B4EA-4DFD-AE3C-65312F9344EB}" type="datetime1">
              <a:rPr lang="pl-PL" smtClean="0"/>
              <a:t>2014-06-13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8EA2-0E4C-4867-BADE-BA8FE70227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56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CAA5D-BB29-43F1-BC0F-FF00DDE1E042}" type="datetime1">
              <a:rPr lang="pl-PL" smtClean="0"/>
              <a:t>2014-06-13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80D16-2640-4391-BA73-9E99405676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43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5200" y="1270000"/>
            <a:ext cx="7670800" cy="13462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2438400" y="6248400"/>
            <a:ext cx="2128838" cy="4730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9F5DD4-F3A1-4FE6-99F8-3FEB4287B5D0}" type="datetime1">
              <a:rPr lang="pl-PL" smtClean="0"/>
              <a:t>2014-06-13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>
          <a:xfrm>
            <a:off x="5791200" y="6248400"/>
            <a:ext cx="2895600" cy="4730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>
          <a:xfrm>
            <a:off x="76200" y="6246813"/>
            <a:ext cx="585788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85D99-3650-4E27-9E7C-021B8C0C30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6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E1AE-6DF5-40DC-BBDA-3F204F78C0B3}" type="datetime1">
              <a:rPr lang="pl-PL" smtClean="0"/>
              <a:t>2014-06-13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41AA-254D-499F-9985-1A425C5D3C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99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39AC0-DFAE-4104-BA40-AD6D6BF561C8}" type="datetime1">
              <a:rPr lang="pl-PL" smtClean="0"/>
              <a:t>2014-06-13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C74DD-37CC-473F-A321-5D52C204EB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11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97544-7A30-471D-89A1-A234F9CA72A4}" type="datetime1">
              <a:rPr lang="pl-PL" smtClean="0"/>
              <a:t>2014-06-13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E9716-CA54-4084-B58C-7F32DA70AB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43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96839-BC12-4FD2-AD13-EE594914721C}" type="datetime1">
              <a:rPr lang="pl-PL" smtClean="0"/>
              <a:t>2014-06-13</a:t>
            </a:fld>
            <a:endParaRPr lang="en-GB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BC63B-B4BE-479D-A5CD-07BED33D09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35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17EA-3620-452B-9F71-FEC71869F65D}" type="datetime1">
              <a:rPr lang="pl-PL" smtClean="0"/>
              <a:t>2014-06-13</a:t>
            </a:fld>
            <a:endParaRPr lang="en-GB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45675-2D20-4BD2-9666-C53947461A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1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A7C1F-2A20-4DA0-893C-618F736FBBE0}" type="datetime1">
              <a:rPr lang="pl-PL" smtClean="0"/>
              <a:t>2014-06-13</a:t>
            </a:fld>
            <a:endParaRPr lang="en-GB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9BFC-8620-4EEE-A4AD-EF209F9B27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25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426EC-1459-4AA0-B281-F250FEDFBB43}" type="datetime1">
              <a:rPr lang="pl-PL" smtClean="0"/>
              <a:t>2014-06-13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2BA4D-04F3-4E72-83CF-279ABFADC7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6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BADC-FB1B-41A1-91C2-671651FA0A71}" type="datetime1">
              <a:rPr lang="pl-PL" smtClean="0"/>
              <a:t>2014-06-13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BC792-5BEB-481E-942A-334E89B9FA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5C44D6-7BE5-48E8-95FE-55946BF1A368}" type="datetime1">
              <a:rPr lang="pl-PL" smtClean="0"/>
              <a:t>2014-06-13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C450DD-2E96-4226-A31A-CF1454BB00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_zGRANE\Praca\PTI\Prezentacja\Prezentacja_PTI_drzewk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700" y="1341438"/>
            <a:ext cx="227330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"/>
          <p:cNvSpPr txBox="1">
            <a:spLocks noChangeArrowheads="1"/>
          </p:cNvSpPr>
          <p:nvPr/>
        </p:nvSpPr>
        <p:spPr>
          <a:xfrm>
            <a:off x="611188" y="3357563"/>
            <a:ext cx="7670800" cy="1366837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180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DZIAŁALNOŚĆ XI </a:t>
            </a:r>
            <a:r>
              <a:rPr lang="pl-PL" sz="2800" b="1" dirty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KADENCJI                                                   </a:t>
            </a:r>
          </a:p>
          <a:p>
            <a:pPr algn="ctr" defTabSz="914400" fontAlgn="auto">
              <a:spcAft>
                <a:spcPts val="1800"/>
              </a:spcAft>
              <a:defRPr/>
            </a:pPr>
            <a:r>
              <a:rPr lang="pl-PL" sz="2800" b="1" dirty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w latach </a:t>
            </a: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2011-2014</a:t>
            </a:r>
            <a:endParaRPr lang="pl-PL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6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8" name="Grupa 1"/>
          <p:cNvGrpSpPr>
            <a:grpSpLocks/>
          </p:cNvGrpSpPr>
          <p:nvPr/>
        </p:nvGrpSpPr>
        <p:grpSpPr bwMode="auto">
          <a:xfrm>
            <a:off x="141287" y="5157788"/>
            <a:ext cx="8837613" cy="792162"/>
            <a:chOff x="3429283" y="4786313"/>
            <a:chExt cx="5714717" cy="792659"/>
          </a:xfrm>
        </p:grpSpPr>
        <p:sp>
          <p:nvSpPr>
            <p:cNvPr id="15" name="Prostokąt 14"/>
            <p:cNvSpPr/>
            <p:nvPr/>
          </p:nvSpPr>
          <p:spPr>
            <a:xfrm>
              <a:off x="3429283" y="4786313"/>
              <a:ext cx="5714717" cy="46066"/>
            </a:xfrm>
            <a:prstGeom prst="rect">
              <a:avLst/>
            </a:prstGeom>
            <a:solidFill>
              <a:srgbClr val="EE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2000"/>
                </a:lnSpc>
                <a:buClr>
                  <a:srgbClr val="003366"/>
                </a:buClr>
                <a:buSzPct val="100000"/>
                <a:buFont typeface="Arial" charset="0"/>
                <a:buNone/>
                <a:defRPr/>
              </a:pPr>
              <a:endParaRPr lang="pl-PL"/>
            </a:p>
          </p:txBody>
        </p:sp>
        <p:sp>
          <p:nvSpPr>
            <p:cNvPr id="16" name="Rectangle 1"/>
            <p:cNvSpPr txBox="1">
              <a:spLocks noChangeArrowheads="1"/>
            </p:cNvSpPr>
            <p:nvPr/>
          </p:nvSpPr>
          <p:spPr>
            <a:xfrm>
              <a:off x="6457310" y="5002348"/>
              <a:ext cx="2630807" cy="576624"/>
            </a:xfrm>
            <a:prstGeom prst="rect">
              <a:avLst/>
            </a:prstGeom>
          </p:spPr>
          <p:txBody>
            <a:bodyPr anchor="b"/>
            <a:lstStyle/>
            <a:p>
              <a:pPr algn="ctr" defTabSz="914400" fontAlgn="auto">
                <a:spcAft>
                  <a:spcPts val="0"/>
                </a:spcAft>
                <a:defRPr/>
              </a:pPr>
              <a:r>
                <a:rPr lang="pl-PL" dirty="0" smtClean="0">
                  <a:solidFill>
                    <a:srgbClr val="004595"/>
                  </a:solidFill>
                  <a:latin typeface="Arial" pitchFamily="34" charset="0"/>
                  <a:ea typeface="+mj-ea"/>
                  <a:cs typeface="Arial" pitchFamily="34" charset="0"/>
                </a:rPr>
                <a:t>Marian </a:t>
              </a:r>
              <a:r>
                <a:rPr lang="pl-PL" dirty="0">
                  <a:solidFill>
                    <a:srgbClr val="004595"/>
                  </a:solidFill>
                  <a:latin typeface="Arial" pitchFamily="34" charset="0"/>
                  <a:ea typeface="+mj-ea"/>
                  <a:cs typeface="Arial" pitchFamily="34" charset="0"/>
                </a:rPr>
                <a:t>Noga</a:t>
              </a:r>
            </a:p>
            <a:p>
              <a:pPr algn="ctr" defTabSz="914400" fontAlgn="auto">
                <a:spcAft>
                  <a:spcPts val="0"/>
                </a:spcAft>
                <a:defRPr/>
              </a:pPr>
              <a:r>
                <a:rPr lang="pl-PL" dirty="0">
                  <a:solidFill>
                    <a:srgbClr val="004595"/>
                  </a:solidFill>
                  <a:latin typeface="Arial" pitchFamily="34" charset="0"/>
                  <a:ea typeface="+mj-ea"/>
                  <a:cs typeface="Arial" pitchFamily="34" charset="0"/>
                </a:rPr>
                <a:t>Prezes PTI</a:t>
              </a:r>
              <a:endParaRPr lang="en-GB" dirty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  <p:sp>
        <p:nvSpPr>
          <p:cNvPr id="10" name="Symbol zastępczy daty 6"/>
          <p:cNvSpPr>
            <a:spLocks noGrp="1"/>
          </p:cNvSpPr>
          <p:nvPr>
            <p:ph type="dt" idx="10"/>
          </p:nvPr>
        </p:nvSpPr>
        <p:spPr>
          <a:xfrm>
            <a:off x="755650" y="6248400"/>
            <a:ext cx="1643063" cy="473075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>
          <a:xfrm>
            <a:off x="1014366" y="1124744"/>
            <a:ext cx="7670800" cy="648072"/>
          </a:xfrm>
        </p:spPr>
        <p:txBody>
          <a:bodyPr/>
          <a:lstStyle/>
          <a:p>
            <a:r>
              <a:rPr lang="pl-PL" altLang="pl-PL" sz="2800" b="1" dirty="0" smtClean="0">
                <a:solidFill>
                  <a:srgbClr val="004595"/>
                </a:solidFill>
                <a:latin typeface="Arial" charset="0"/>
                <a:cs typeface="Arial" charset="0"/>
              </a:rPr>
              <a:t>Stan majątku w latach 2011 - 2014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623803"/>
              </p:ext>
            </p:extLst>
          </p:nvPr>
        </p:nvGraphicFramePr>
        <p:xfrm>
          <a:off x="1230389" y="1772816"/>
          <a:ext cx="6480722" cy="3184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662"/>
                <a:gridCol w="2461498"/>
                <a:gridCol w="939177"/>
                <a:gridCol w="902103"/>
                <a:gridCol w="926819"/>
                <a:gridCol w="914463"/>
              </a:tblGrid>
              <a:tr h="1269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 K T Y W A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Stan </a:t>
                      </a:r>
                      <a:r>
                        <a:rPr lang="pl-PL" sz="1200" b="1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na:                          w tys. </a:t>
                      </a:r>
                      <a:r>
                        <a:rPr lang="pl-PL" sz="1200" b="1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zł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249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(sytuacja majątkowa)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31.12.2011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31.12.2012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31.12.2013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30.04.2014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7668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A.</a:t>
                      </a:r>
                      <a:endParaRPr lang="pl-PL" sz="1200" b="0" i="0" u="none" strike="noStrike" dirty="0">
                        <a:effectLst/>
                        <a:latin typeface="Arial CE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Aktywa trwałe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826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697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595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557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2134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I.</a:t>
                      </a:r>
                      <a:endParaRPr lang="pl-PL" sz="1200" b="0" i="0" u="none" strike="noStrike" dirty="0">
                        <a:effectLst/>
                        <a:latin typeface="Arial CE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Wartości niematerialne i prawne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555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447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348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314</a:t>
                      </a:r>
                      <a:endParaRPr lang="pl-PL" sz="1200" b="0" i="0" u="none" strike="noStrike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2134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II.</a:t>
                      </a:r>
                      <a:endParaRPr lang="pl-PL" sz="1200" b="0" i="0" u="none" strike="noStrike" dirty="0">
                        <a:effectLst/>
                        <a:latin typeface="Arial CE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Rzeczowe aktywa trwałe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271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250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205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201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1506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III.</a:t>
                      </a:r>
                      <a:endParaRPr lang="pl-PL" sz="1200" b="0" i="0" u="none" strike="noStrike" dirty="0">
                        <a:effectLst/>
                        <a:latin typeface="Arial CE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Należności długoterminowe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42</a:t>
                      </a:r>
                      <a:endParaRPr lang="pl-PL" sz="1200" b="0" i="0" u="none" strike="noStrike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42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2134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IV.</a:t>
                      </a:r>
                      <a:endParaRPr lang="pl-PL" sz="1200" b="0" i="0" u="none" strike="noStrike" dirty="0">
                        <a:effectLst/>
                        <a:latin typeface="Arial CE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Inwestycje długoterminowe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l-PL" sz="1200" b="0" i="0" u="none" strike="noStrike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1241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B.</a:t>
                      </a:r>
                      <a:endParaRPr lang="pl-PL" sz="1200" b="0" i="0" u="none" strike="noStrike" dirty="0">
                        <a:effectLst/>
                        <a:latin typeface="Arial CE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Aktywa obrotowe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2 803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1 941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3 483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5 599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2134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u="none" strike="noStrike" dirty="0">
                          <a:effectLst/>
                        </a:rPr>
                        <a:t>I.</a:t>
                      </a:r>
                      <a:endParaRPr lang="pl-PL" sz="1200" b="0" i="0" u="none" strike="noStrike" dirty="0">
                        <a:effectLst/>
                        <a:latin typeface="Arial CE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Zapasy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lang="pl-PL" sz="1200" b="1" i="0" u="none" strike="noStrike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pl-PL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2134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II.</a:t>
                      </a:r>
                      <a:endParaRPr lang="pl-PL" sz="1200" b="0" i="0" u="none" strike="noStrike" dirty="0">
                        <a:effectLst/>
                        <a:latin typeface="Arial CE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Należności krótkoterminowe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857</a:t>
                      </a:r>
                      <a:endParaRPr lang="pl-PL" sz="1200" b="0" i="0" u="none" strike="noStrike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323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434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725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2134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III.</a:t>
                      </a:r>
                      <a:endParaRPr lang="pl-PL" sz="1200" b="0" i="0" u="none" strike="noStrike" dirty="0">
                        <a:effectLst/>
                        <a:latin typeface="Arial CE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Inwestycje krótkoterminowe </a:t>
                      </a:r>
                      <a:r>
                        <a:rPr lang="pl-PL" sz="12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– środki pieniężne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1 909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1 581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3 014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4 775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2134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IV.</a:t>
                      </a:r>
                      <a:endParaRPr lang="pl-PL" sz="1200" b="0" i="0" u="none" strike="noStrike" dirty="0">
                        <a:effectLst/>
                        <a:latin typeface="Arial CE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Krótkoterminowe </a:t>
                      </a:r>
                      <a:r>
                        <a:rPr lang="pl-PL" sz="12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rozliczenia międzyokresowe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28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37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35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99</a:t>
                      </a:r>
                      <a:endParaRPr lang="pl-PL" sz="1200" b="0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  <a:tr h="23824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200" b="1" u="sng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AKTYWA  RAZEM</a:t>
                      </a:r>
                      <a:endParaRPr lang="pl-PL" sz="1200" b="1" i="0" u="sng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sng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3 629</a:t>
                      </a:r>
                      <a:endParaRPr lang="pl-PL" sz="1200" b="1" i="0" u="sng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sng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2 638</a:t>
                      </a:r>
                      <a:endParaRPr lang="pl-PL" sz="1200" b="1" i="0" u="sng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sng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4 078</a:t>
                      </a:r>
                      <a:endParaRPr lang="pl-PL" sz="1200" b="1" i="0" u="sng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sng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6 156</a:t>
                      </a:r>
                      <a:endParaRPr lang="pl-PL" sz="1200" b="1" i="0" u="sng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b"/>
                </a:tc>
              </a:tr>
            </a:tbl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1014366" y="5211197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W aktywach bilansowych od 2013 r. następuje wzrost majątku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PTI</a:t>
            </a: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Największy wzrost odnotowuje się  w  aktywach obrotowych - w środkach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pieniężnych  </a:t>
            </a:r>
            <a:endParaRPr lang="pl-PL" sz="1400" dirty="0" smtClean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Na koniec 2013 środki pieniężne wzrosły o 1.433 tys</a:t>
            </a:r>
            <a:r>
              <a:rPr lang="pl-PL" sz="1400" dirty="0">
                <a:solidFill>
                  <a:schemeClr val="tx1"/>
                </a:solidFill>
                <a:latin typeface="+mn-lt"/>
              </a:rPr>
              <a:t>.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zł, 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co stanowiło 190,6%  stanu na koniec </a:t>
            </a:r>
            <a:r>
              <a:rPr lang="pl-PL" sz="1400" dirty="0" smtClean="0">
                <a:solidFill>
                  <a:schemeClr val="tx1"/>
                </a:solidFill>
                <a:latin typeface="+mn-lt"/>
              </a:rPr>
              <a:t>roku 2012</a:t>
            </a:r>
            <a:endParaRPr lang="pl-PL" sz="1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idx="12"/>
          </p:nvPr>
        </p:nvSpPr>
        <p:spPr>
          <a:xfrm>
            <a:off x="76200" y="6246813"/>
            <a:ext cx="8960296" cy="488950"/>
          </a:xfrm>
        </p:spPr>
        <p:txBody>
          <a:bodyPr/>
          <a:lstStyle/>
          <a:p>
            <a:pPr>
              <a:defRPr/>
            </a:pPr>
            <a:fld id="{A1285D99-3650-4E27-9E7C-021B8C0C30C9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pic>
        <p:nvPicPr>
          <p:cNvPr id="7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ymbol zastępczy daty 6"/>
          <p:cNvSpPr>
            <a:spLocks noGrp="1"/>
          </p:cNvSpPr>
          <p:nvPr>
            <p:ph type="dt" idx="10"/>
          </p:nvPr>
        </p:nvSpPr>
        <p:spPr>
          <a:xfrm>
            <a:off x="250825" y="6248400"/>
            <a:ext cx="8785225" cy="473075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>
          <a:xfrm>
            <a:off x="635350" y="1160748"/>
            <a:ext cx="7670800" cy="648072"/>
          </a:xfrm>
        </p:spPr>
        <p:txBody>
          <a:bodyPr/>
          <a:lstStyle/>
          <a:p>
            <a:r>
              <a:rPr lang="pl-PL" altLang="pl-PL" sz="2000" b="1" dirty="0" smtClean="0">
                <a:solidFill>
                  <a:srgbClr val="004595"/>
                </a:solidFill>
                <a:latin typeface="Arial" charset="0"/>
                <a:cs typeface="Arial" charset="0"/>
              </a:rPr>
              <a:t>Dofinansowania </a:t>
            </a:r>
            <a:r>
              <a:rPr lang="pl-PL" altLang="pl-PL" sz="2000" b="1" dirty="0" err="1" smtClean="0">
                <a:solidFill>
                  <a:srgbClr val="004595"/>
                </a:solidFill>
                <a:latin typeface="Arial" charset="0"/>
                <a:cs typeface="Arial" charset="0"/>
              </a:rPr>
              <a:t>MNiSW</a:t>
            </a:r>
            <a:r>
              <a:rPr lang="pl-PL" altLang="pl-PL" sz="2000" b="1" dirty="0" smtClean="0">
                <a:solidFill>
                  <a:srgbClr val="004595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000" b="1" dirty="0" smtClean="0">
                <a:solidFill>
                  <a:srgbClr val="004595"/>
                </a:solidFill>
                <a:latin typeface="Arial" charset="0"/>
                <a:cs typeface="Arial" charset="0"/>
              </a:rPr>
              <a:t>w latach 2010 - 2014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014366" y="5805264"/>
            <a:ext cx="691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 smtClean="0">
                <a:solidFill>
                  <a:schemeClr val="tx1"/>
                </a:solidFill>
                <a:latin typeface="+mn-lt"/>
              </a:rPr>
              <a:t>W 2014 r. – złożono wnioski na kwotę </a:t>
            </a:r>
            <a:r>
              <a:rPr lang="pl-PL" sz="1600" b="1" dirty="0" smtClean="0">
                <a:solidFill>
                  <a:schemeClr val="tx1"/>
                </a:solidFill>
                <a:latin typeface="+mn-lt"/>
              </a:rPr>
              <a:t>712.852,00 </a:t>
            </a:r>
            <a:r>
              <a:rPr lang="pl-PL" sz="1600" b="1" dirty="0" smtClean="0">
                <a:solidFill>
                  <a:schemeClr val="tx1"/>
                </a:solidFill>
                <a:latin typeface="+mn-lt"/>
              </a:rPr>
              <a:t>zł</a:t>
            </a:r>
            <a:endParaRPr lang="pl-PL" sz="1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idx="12"/>
          </p:nvPr>
        </p:nvSpPr>
        <p:spPr>
          <a:xfrm>
            <a:off x="76200" y="6246813"/>
            <a:ext cx="8960296" cy="488950"/>
          </a:xfrm>
        </p:spPr>
        <p:txBody>
          <a:bodyPr/>
          <a:lstStyle/>
          <a:p>
            <a:pPr>
              <a:defRPr/>
            </a:pPr>
            <a:fld id="{A1285D99-3650-4E27-9E7C-021B8C0C30C9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pic>
        <p:nvPicPr>
          <p:cNvPr id="7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ymbol zastępczy daty 6"/>
          <p:cNvSpPr>
            <a:spLocks noGrp="1"/>
          </p:cNvSpPr>
          <p:nvPr>
            <p:ph type="dt" idx="10"/>
          </p:nvPr>
        </p:nvSpPr>
        <p:spPr>
          <a:xfrm>
            <a:off x="250825" y="6248400"/>
            <a:ext cx="8785225" cy="473075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683333"/>
              </p:ext>
            </p:extLst>
          </p:nvPr>
        </p:nvGraphicFramePr>
        <p:xfrm>
          <a:off x="1004427" y="1844824"/>
          <a:ext cx="7383996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0650"/>
                <a:gridCol w="1287906"/>
                <a:gridCol w="1373767"/>
                <a:gridCol w="1373767"/>
                <a:gridCol w="1287906"/>
              </a:tblGrid>
              <a:tr h="47705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 smtClean="0">
                          <a:effectLst/>
                        </a:rPr>
                        <a:t>Lata 2010-2013 – dotacje przyznane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706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Projekt dofinansowany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2010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2011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2012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2013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6696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IMCSIT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    20 000,00 zł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6696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KPM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    15 000,00 zł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    25 000,00 zł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6696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FedCSIS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    15 000,00 zł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    35 650,00 zł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    69 600,00 zł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6696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effectLst/>
                        </a:rPr>
                        <a:t>SMI  (w 2013 + KKIO + SCR)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    29 800,00 zł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    45 350,00 zł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6696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WCCE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  150 000,00 zł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6696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RAZEM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    35 000,00 zł 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    15 000,00 zł 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    90 450,00 zł 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  264 950,00 zł 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66964">
                <a:tc>
                  <a:txBody>
                    <a:bodyPr/>
                    <a:lstStyle/>
                    <a:p>
                      <a:pPr algn="l" fontAlgn="b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effectLst/>
                        </a:rPr>
                        <a:t>ŁĄCZENIE XI </a:t>
                      </a:r>
                      <a:r>
                        <a:rPr lang="pl-PL" sz="1400" b="1" u="none" strike="noStrike" dirty="0" smtClean="0">
                          <a:effectLst/>
                        </a:rPr>
                        <a:t>Kadencja: 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effectLst/>
                        </a:rPr>
                        <a:t>  370 400,00 zł 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67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>
          <a:xfrm>
            <a:off x="965200" y="404664"/>
            <a:ext cx="7670800" cy="1080120"/>
          </a:xfrm>
        </p:spPr>
        <p:txBody>
          <a:bodyPr/>
          <a:lstStyle/>
          <a:p>
            <a:r>
              <a:rPr lang="pl-PL" altLang="pl-PL" sz="2800" b="1" dirty="0" smtClean="0">
                <a:solidFill>
                  <a:srgbClr val="0045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Środki pieniężne w banku</a:t>
            </a:r>
          </a:p>
        </p:txBody>
      </p:sp>
      <p:sp>
        <p:nvSpPr>
          <p:cNvPr id="2" name="Prostokąt 1"/>
          <p:cNvSpPr/>
          <p:nvPr/>
        </p:nvSpPr>
        <p:spPr>
          <a:xfrm>
            <a:off x="827584" y="1340769"/>
            <a:ext cx="763284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pl-PL" sz="1500" dirty="0">
                <a:solidFill>
                  <a:schemeClr val="tx1"/>
                </a:solidFill>
                <a:latin typeface="Calibri"/>
                <a:cs typeface="Arial" pitchFamily="34" charset="0"/>
              </a:rPr>
              <a:t>Wszystkie rachunki bankowe PTI znajdują się w BZWBK.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1500" dirty="0">
                <a:solidFill>
                  <a:schemeClr val="tx1"/>
                </a:solidFill>
                <a:latin typeface="Calibri"/>
                <a:cs typeface="Arial" pitchFamily="34" charset="0"/>
              </a:rPr>
              <a:t>Bank BZWBK zapewnia pewny i bezpieczny kanał bankowości internetowej, umożliwiający autoryzację transakcji elektronicznych na dwie ręce, czego nie zapewniał system w banku PKO SA.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1500" dirty="0">
                <a:solidFill>
                  <a:schemeClr val="tx1"/>
                </a:solidFill>
                <a:latin typeface="Calibri"/>
                <a:cs typeface="Arial" pitchFamily="34" charset="0"/>
              </a:rPr>
              <a:t>Obecnie posiadamy </a:t>
            </a:r>
            <a:r>
              <a:rPr lang="pl-PL" sz="1500" dirty="0" smtClean="0">
                <a:solidFill>
                  <a:schemeClr val="tx1"/>
                </a:solidFill>
                <a:latin typeface="Calibri"/>
                <a:cs typeface="Arial" pitchFamily="34" charset="0"/>
              </a:rPr>
              <a:t>39 </a:t>
            </a:r>
            <a:r>
              <a:rPr lang="pl-PL" sz="1500" dirty="0">
                <a:solidFill>
                  <a:schemeClr val="tx1"/>
                </a:solidFill>
                <a:latin typeface="Calibri"/>
                <a:cs typeface="Arial" pitchFamily="34" charset="0"/>
              </a:rPr>
              <a:t>rachunków </a:t>
            </a:r>
            <a:r>
              <a:rPr lang="pl-PL" sz="1500" dirty="0" smtClean="0">
                <a:solidFill>
                  <a:schemeClr val="tx1"/>
                </a:solidFill>
                <a:latin typeface="Calibri"/>
                <a:cs typeface="Arial" pitchFamily="34" charset="0"/>
              </a:rPr>
              <a:t>bieżących oraz terminowych. </a:t>
            </a:r>
            <a:r>
              <a:rPr lang="pl-PL" sz="1500" dirty="0">
                <a:solidFill>
                  <a:schemeClr val="tx1"/>
                </a:solidFill>
                <a:latin typeface="Calibri"/>
                <a:cs typeface="Arial" pitchFamily="34" charset="0"/>
              </a:rPr>
              <a:t>Środki na wszystkich </a:t>
            </a:r>
            <a:r>
              <a:rPr lang="pl-PL" sz="1500" dirty="0" smtClean="0">
                <a:solidFill>
                  <a:schemeClr val="tx1"/>
                </a:solidFill>
                <a:latin typeface="Calibri"/>
                <a:cs typeface="Arial" pitchFamily="34" charset="0"/>
              </a:rPr>
              <a:t>rachunkach są </a:t>
            </a:r>
            <a:r>
              <a:rPr lang="pl-PL" sz="1500" dirty="0">
                <a:solidFill>
                  <a:schemeClr val="tx1"/>
                </a:solidFill>
                <a:latin typeface="Calibri"/>
                <a:cs typeface="Arial" pitchFamily="34" charset="0"/>
              </a:rPr>
              <a:t>oprocentowane.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1500" dirty="0">
                <a:solidFill>
                  <a:schemeClr val="tx1"/>
                </a:solidFill>
                <a:latin typeface="Calibri"/>
                <a:cs typeface="Arial" pitchFamily="34" charset="0"/>
              </a:rPr>
              <a:t>Oprocentowanie rachunków bieżących jest dość wysokie w stosunku do obowiązujących standardów i wynosi obecnie 1,573% (czyli 0,65 * WIBID ostatniego dnia miesiąca).</a:t>
            </a: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097737"/>
              </p:ext>
            </p:extLst>
          </p:nvPr>
        </p:nvGraphicFramePr>
        <p:xfrm>
          <a:off x="856928" y="3535611"/>
          <a:ext cx="4651176" cy="270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5076056" y="5449579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4595"/>
                </a:solidFill>
                <a:latin typeface="+mn-lt"/>
              </a:rPr>
              <a:t>Na dzień </a:t>
            </a:r>
            <a:r>
              <a:rPr lang="pl-PL" b="1" dirty="0" smtClean="0">
                <a:solidFill>
                  <a:srgbClr val="004595"/>
                </a:solidFill>
                <a:latin typeface="+mn-lt"/>
              </a:rPr>
              <a:t>13.06.2014 stan </a:t>
            </a:r>
            <a:r>
              <a:rPr lang="pl-PL" b="1" dirty="0" smtClean="0">
                <a:solidFill>
                  <a:srgbClr val="004595"/>
                </a:solidFill>
                <a:latin typeface="+mn-lt"/>
              </a:rPr>
              <a:t>środków przekroczył kwotę </a:t>
            </a:r>
            <a:r>
              <a:rPr lang="pl-PL" b="1" dirty="0" smtClean="0">
                <a:solidFill>
                  <a:srgbClr val="004595"/>
                </a:solidFill>
                <a:latin typeface="+mn-lt"/>
              </a:rPr>
              <a:t>6.000 </a:t>
            </a:r>
            <a:r>
              <a:rPr lang="pl-PL" b="1" dirty="0" smtClean="0">
                <a:solidFill>
                  <a:srgbClr val="004595"/>
                </a:solidFill>
                <a:latin typeface="+mn-lt"/>
              </a:rPr>
              <a:t>tys. </a:t>
            </a:r>
            <a:r>
              <a:rPr lang="pl-PL" b="1" dirty="0" smtClean="0">
                <a:solidFill>
                  <a:srgbClr val="004595"/>
                </a:solidFill>
                <a:latin typeface="+mn-lt"/>
              </a:rPr>
              <a:t>zł</a:t>
            </a:r>
            <a:endParaRPr lang="pl-PL" b="1" dirty="0">
              <a:latin typeface="+mn-lt"/>
            </a:endParaRPr>
          </a:p>
        </p:txBody>
      </p:sp>
      <p:sp>
        <p:nvSpPr>
          <p:cNvPr id="14" name="Symbol zastępczy numeru slajdu 13"/>
          <p:cNvSpPr>
            <a:spLocks noGrp="1"/>
          </p:cNvSpPr>
          <p:nvPr>
            <p:ph type="sldNum" idx="12"/>
          </p:nvPr>
        </p:nvSpPr>
        <p:spPr>
          <a:xfrm flipH="1">
            <a:off x="6012160" y="6381327"/>
            <a:ext cx="2808312" cy="354435"/>
          </a:xfrm>
        </p:spPr>
        <p:txBody>
          <a:bodyPr/>
          <a:lstStyle/>
          <a:p>
            <a:pPr>
              <a:defRPr/>
            </a:pPr>
            <a:fld id="{A1285D99-3650-4E27-9E7C-021B8C0C30C9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9" name="Symbol zastępczy daty 6"/>
          <p:cNvSpPr>
            <a:spLocks noGrp="1"/>
          </p:cNvSpPr>
          <p:nvPr>
            <p:ph type="dt" idx="10"/>
          </p:nvPr>
        </p:nvSpPr>
        <p:spPr>
          <a:xfrm>
            <a:off x="468313" y="6237288"/>
            <a:ext cx="1655762" cy="473075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42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"/>
          <p:cNvSpPr txBox="1">
            <a:spLocks noChangeArrowheads="1"/>
          </p:cNvSpPr>
          <p:nvPr/>
        </p:nvSpPr>
        <p:spPr>
          <a:xfrm>
            <a:off x="736600" y="2249488"/>
            <a:ext cx="7670800" cy="1751012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0"/>
              </a:spcAft>
              <a:buFont typeface="Arial" charset="0"/>
              <a:buNone/>
              <a:defRPr/>
            </a:pPr>
            <a:endParaRPr lang="en-GB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68350" y="1916113"/>
            <a:ext cx="7332663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defRPr/>
            </a:pPr>
            <a:endParaRPr lang="pl-PL" sz="1600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just">
              <a:spcAft>
                <a:spcPts val="600"/>
              </a:spcAft>
              <a:defRPr/>
            </a:pPr>
            <a:r>
              <a:rPr lang="pl-PL" sz="3600" dirty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     </a:t>
            </a:r>
            <a:endParaRPr lang="pl-PL" sz="1600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38188" y="1412875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36600" y="1841501"/>
            <a:ext cx="767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pl-PL" altLang="pl-PL" sz="4000" b="1" dirty="0" smtClean="0">
              <a:solidFill>
                <a:srgbClr val="004595"/>
              </a:solidFill>
            </a:endParaRPr>
          </a:p>
          <a:p>
            <a:pPr marL="0" indent="0" algn="ctr">
              <a:buNone/>
            </a:pPr>
            <a:r>
              <a:rPr lang="pl-PL" altLang="pl-PL" sz="4000" b="1" dirty="0" smtClean="0">
                <a:solidFill>
                  <a:srgbClr val="004595"/>
                </a:solidFill>
              </a:rPr>
              <a:t>Bardzo dziękuję za uwagę 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altLang="pl-PL" sz="4000" b="1" dirty="0" smtClean="0">
                <a:solidFill>
                  <a:srgbClr val="004595"/>
                </a:solidFill>
              </a:rPr>
              <a:t>oraz </a:t>
            </a:r>
          </a:p>
          <a:p>
            <a:pPr marL="0" indent="0" algn="ctr">
              <a:buNone/>
            </a:pPr>
            <a:r>
              <a:rPr lang="pl-PL" altLang="pl-PL" sz="4000" b="1" dirty="0" smtClean="0">
                <a:solidFill>
                  <a:srgbClr val="004595"/>
                </a:solidFill>
              </a:rPr>
              <a:t>za współpracę w całej kadencji</a:t>
            </a:r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41AA-254D-499F-9985-1A425C5D3C8D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10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38187" y="1476112"/>
            <a:ext cx="7670800" cy="936104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Działania organizacyjne </a:t>
            </a: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w PTI                                  w czasie XI kadencji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Rectangle 1"/>
          <p:cNvSpPr txBox="1">
            <a:spLocks noChangeArrowheads="1"/>
          </p:cNvSpPr>
          <p:nvPr/>
        </p:nvSpPr>
        <p:spPr>
          <a:xfrm>
            <a:off x="577143" y="2276872"/>
            <a:ext cx="7992888" cy="3960440"/>
          </a:xfrm>
          <a:prstGeom prst="rect">
            <a:avLst/>
          </a:prstGeom>
        </p:spPr>
        <p:txBody>
          <a:bodyPr/>
          <a:lstStyle/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pl-PL" sz="1400" dirty="0" smtClean="0">
              <a:solidFill>
                <a:srgbClr val="004595"/>
              </a:solidFill>
              <a:latin typeface="+mn-lt"/>
              <a:ea typeface="+mj-ea"/>
              <a:cs typeface="Arial" pitchFamily="34" charset="0"/>
            </a:endParaRP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pl-PL" sz="1500" dirty="0" smtClean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15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Zarząd XI Kadencji został powołany przez Walne Zgromadzenie Delegatów PTI,  które odbyło się             w Warszawie w dniach 28-29 maja 2011 r.</a:t>
            </a:r>
          </a:p>
          <a:p>
            <a:pPr marL="285750" indent="-285750" defTabSz="9144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15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powołano </a:t>
            </a:r>
            <a:r>
              <a:rPr lang="pl-PL" sz="1500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szefów jednostek biznesowych (OK ECDL, DIR) oraz Dyrektor Generalną</a:t>
            </a:r>
          </a:p>
          <a:p>
            <a:pPr marL="285750" indent="-285750" defTabSz="9144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15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po </a:t>
            </a:r>
            <a:r>
              <a:rPr lang="pl-PL" sz="15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analizie </a:t>
            </a:r>
            <a:r>
              <a:rPr lang="pl-PL" sz="1500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dotychczasowej </a:t>
            </a:r>
            <a:r>
              <a:rPr lang="pl-PL" sz="15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działalności renegocjowano </a:t>
            </a:r>
            <a:r>
              <a:rPr lang="pl-PL" sz="1500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lub też </a:t>
            </a:r>
            <a:r>
              <a:rPr lang="pl-PL" sz="15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rozwiązano niekorzystne </a:t>
            </a:r>
            <a:r>
              <a:rPr lang="pl-PL" sz="15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/>
            </a:r>
            <a:br>
              <a:rPr lang="pl-PL" sz="15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</a:br>
            <a:r>
              <a:rPr lang="pl-PL" sz="15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i niedochodowe </a:t>
            </a:r>
            <a:r>
              <a:rPr lang="pl-PL" sz="15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umowy, zawarte </a:t>
            </a:r>
            <a:r>
              <a:rPr lang="pl-PL" sz="1500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w </a:t>
            </a:r>
            <a:r>
              <a:rPr lang="pl-PL" sz="15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roku 2011 z </a:t>
            </a:r>
            <a:r>
              <a:rPr lang="pl-PL" sz="1500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kontrahentami (dotyczyło zarówno centrów jak </a:t>
            </a:r>
            <a:r>
              <a:rPr lang="pl-PL" sz="15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                   i </a:t>
            </a:r>
            <a:r>
              <a:rPr lang="pl-PL" sz="1500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osób współpracujących z PTI</a:t>
            </a:r>
            <a:r>
              <a:rPr lang="pl-PL" sz="15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)</a:t>
            </a:r>
          </a:p>
          <a:p>
            <a:pPr marL="285750" indent="-285750" defTabSz="9144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1500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p</a:t>
            </a:r>
            <a:r>
              <a:rPr lang="pl-PL" sz="15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owołano oddział Podlaski</a:t>
            </a:r>
            <a:endParaRPr lang="pl-PL" sz="1500" dirty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41AA-254D-499F-9985-1A425C5D3C8D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6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166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7"/>
          <p:cNvSpPr>
            <a:spLocks noGrp="1"/>
          </p:cNvSpPr>
          <p:nvPr>
            <p:ph type="title"/>
          </p:nvPr>
        </p:nvSpPr>
        <p:spPr>
          <a:xfrm>
            <a:off x="458787" y="1628800"/>
            <a:ext cx="8229600" cy="648072"/>
          </a:xfrm>
        </p:spPr>
        <p:txBody>
          <a:bodyPr/>
          <a:lstStyle/>
          <a:p>
            <a:r>
              <a:rPr lang="pl-PL" altLang="pl-PL" sz="2800" dirty="0" smtClean="0">
                <a:solidFill>
                  <a:srgbClr val="0045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członków PTI </a:t>
            </a:r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568397"/>
              </p:ext>
            </p:extLst>
          </p:nvPr>
        </p:nvGraphicFramePr>
        <p:xfrm>
          <a:off x="1691680" y="2636912"/>
          <a:ext cx="5016500" cy="3371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771"/>
                <a:gridCol w="2497159"/>
                <a:gridCol w="1055271"/>
                <a:gridCol w="1093299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L.p.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Oddział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Liczba członków na 31.12.2011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Liczba członków na 31.12.2013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Oddział Dolnośląski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140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127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Oddział </a:t>
                      </a:r>
                      <a:r>
                        <a:rPr lang="pl-PL" sz="1100" u="none" strike="noStrike" dirty="0" smtClean="0">
                          <a:effectLst/>
                        </a:rPr>
                        <a:t>Górnośląski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281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285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Oddział Kujawsko-Pomorski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128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129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Oddział Łódzki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99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107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Oddział Mazowiecki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326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338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Oddział Małopolski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100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93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Oddział Pomorski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110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85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8.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Oddział Podlaski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87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144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9.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Oddział Wielkopolski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205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10.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Oddział Zachodniopomorski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174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109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11.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Koło Lublin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12.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Koło Rzeszów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13.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Koło Sandomierz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14.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Członek nieprzypisany do Oddziału / Koła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-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 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</a:rPr>
                        <a:t> RAZEM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</a:rPr>
                        <a:t>1707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</a:rPr>
                        <a:t>1688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41AA-254D-499F-9985-1A425C5D3C8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6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68313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25292" y="1243013"/>
            <a:ext cx="7670800" cy="576064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Konferencje i seminaria</a:t>
            </a:r>
          </a:p>
        </p:txBody>
      </p:sp>
      <p:sp>
        <p:nvSpPr>
          <p:cNvPr id="15" name="Rectangle 1"/>
          <p:cNvSpPr txBox="1">
            <a:spLocks noChangeArrowheads="1"/>
          </p:cNvSpPr>
          <p:nvPr/>
        </p:nvSpPr>
        <p:spPr>
          <a:xfrm>
            <a:off x="529156" y="1988840"/>
            <a:ext cx="7992888" cy="4176464"/>
          </a:xfrm>
          <a:prstGeom prst="rect">
            <a:avLst/>
          </a:prstGeom>
        </p:spPr>
        <p:txBody>
          <a:bodyPr/>
          <a:lstStyle/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Światowe </a:t>
            </a:r>
            <a:r>
              <a:rPr lang="pl-PL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Dni Społeczeństwa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Informacyjnego</a:t>
            </a:r>
            <a:endParaRPr lang="pl-PL" dirty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Federated Conference of </a:t>
            </a:r>
            <a:r>
              <a:rPr lang="pl-PL" dirty="0" err="1" smtClean="0">
                <a:solidFill>
                  <a:schemeClr val="tx1"/>
                </a:solidFill>
                <a:latin typeface="+mn-lt"/>
                <a:cs typeface="Arial" pitchFamily="34" charset="0"/>
              </a:rPr>
              <a:t>Computer</a:t>
            </a:r>
            <a:r>
              <a:rPr lang="pl-PL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Science and Information Systems</a:t>
            </a:r>
            <a:endParaRPr lang="pl-PL" dirty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Krajowa Konferencja Inżynierii Oprogramowania</a:t>
            </a: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Systemy Czasu Rzeczywistego</a:t>
            </a: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Sejmik Młodych Informatyków</a:t>
            </a:r>
            <a:endParaRPr lang="pl-PL" dirty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Informatyka </a:t>
            </a:r>
            <a:r>
              <a:rPr lang="pl-PL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w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Edukacji</a:t>
            </a:r>
            <a:endParaRPr lang="pl-PL" dirty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Technologie </a:t>
            </a:r>
            <a:r>
              <a:rPr lang="pl-PL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Eksploracji i Reprezentacji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Wiedzy</a:t>
            </a:r>
            <a:endParaRPr lang="pl-PL" dirty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Technologie Informacyjne </a:t>
            </a:r>
            <a:r>
              <a:rPr lang="pl-PL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i Komunikacyjne dla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Edukacji</a:t>
            </a:r>
            <a:endParaRPr lang="pl-PL" dirty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 err="1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iNOTICE</a:t>
            </a:r>
            <a:endParaRPr lang="pl-PL" dirty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Informatyk Zakładowy</a:t>
            </a:r>
            <a:endParaRPr lang="pl-PL" dirty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Technologia </a:t>
            </a:r>
            <a:r>
              <a:rPr lang="pl-PL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Informacyjna w Społeczeństwie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Wiedzy</a:t>
            </a: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i inne</a:t>
            </a:r>
            <a:r>
              <a:rPr lang="pl-PL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, w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sumie </a:t>
            </a:r>
            <a:r>
              <a:rPr lang="pl-PL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93 przedsięwzięcia w ciągu całej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kadencji</a:t>
            </a:r>
            <a:endParaRPr lang="pl-PL" dirty="0" smtClean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41AA-254D-499F-9985-1A425C5D3C8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961" y="1771356"/>
            <a:ext cx="445455" cy="433508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775" y="2723265"/>
            <a:ext cx="432048" cy="1550548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26" y="2132856"/>
            <a:ext cx="665498" cy="417045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312" y="5276627"/>
            <a:ext cx="519112" cy="528637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917" y="4437112"/>
            <a:ext cx="604271" cy="489172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393" y="5013176"/>
            <a:ext cx="1535901" cy="21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92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 txBox="1">
            <a:spLocks noChangeArrowheads="1"/>
          </p:cNvSpPr>
          <p:nvPr/>
        </p:nvSpPr>
        <p:spPr>
          <a:xfrm>
            <a:off x="529156" y="1412776"/>
            <a:ext cx="7992888" cy="4752528"/>
          </a:xfrm>
          <a:prstGeom prst="rect">
            <a:avLst/>
          </a:prstGeom>
        </p:spPr>
        <p:txBody>
          <a:bodyPr/>
          <a:lstStyle/>
          <a:p>
            <a:pPr algn="ctr" defTabSz="914400" fontAlgn="auto">
              <a:spcAft>
                <a:spcPts val="600"/>
              </a:spcAft>
              <a:defRPr/>
            </a:pPr>
            <a:r>
              <a:rPr lang="pl-PL" sz="2800" b="1" dirty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Światowe Dni Społeczeństwa </a:t>
            </a: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Informacyjnego</a:t>
            </a:r>
          </a:p>
          <a:p>
            <a:pPr algn="ctr" defTabSz="914400" fontAlgn="auto">
              <a:spcAft>
                <a:spcPts val="600"/>
              </a:spcAft>
              <a:defRPr/>
            </a:pPr>
            <a:endParaRPr lang="pl-PL" sz="24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  <a:t>2012: 10 imprez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centralnych </a:t>
            </a:r>
            <a: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  <a:t>+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18 </a:t>
            </a:r>
            <a: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  <a:t>stowarzyszonych </a:t>
            </a: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  <a:t>2013: 12 imprez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centralnych </a:t>
            </a:r>
            <a: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  <a:t>+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13 </a:t>
            </a:r>
            <a: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  <a:t>stowarzyszonych </a:t>
            </a: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  <a:t>2014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: </a:t>
            </a:r>
            <a: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  <a:t>14 imprez centralnych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+ </a:t>
            </a:r>
            <a: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  <a:t>11 stowarzyszonych </a:t>
            </a:r>
            <a:endParaRPr lang="pl-PL" sz="2000" dirty="0" smtClean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defTabSz="91440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Przedsięwzięcia cykliczne w ramach ŚDSI:</a:t>
            </a:r>
          </a:p>
          <a:p>
            <a:pPr marL="342900" indent="-342900" defTabSz="914400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Wielka Gala Dnia Społeczeństwa Informacyjnego</a:t>
            </a:r>
          </a:p>
          <a:p>
            <a:pPr marL="342900" indent="-342900" defTabSz="914400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Konferencje edukacyjne</a:t>
            </a:r>
          </a:p>
          <a:p>
            <a:pPr marL="342900" indent="-342900" defTabSz="914400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Konferencje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dotyczące informatyzacji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energetyki</a:t>
            </a:r>
          </a:p>
          <a:p>
            <a:pPr algn="ctr" defTabSz="91440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Obchody ŚDSI stały się jedną z 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wizytówek PTI</a:t>
            </a:r>
            <a:b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budujących markę Towarzystwa</a:t>
            </a:r>
            <a:endParaRPr lang="pl-PL" sz="2400" b="1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41AA-254D-499F-9985-1A425C5D3C8D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pic>
        <p:nvPicPr>
          <p:cNvPr id="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028" y="2996952"/>
            <a:ext cx="1963231" cy="191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92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 txBox="1">
            <a:spLocks noChangeArrowheads="1"/>
          </p:cNvSpPr>
          <p:nvPr/>
        </p:nvSpPr>
        <p:spPr>
          <a:xfrm>
            <a:off x="529156" y="1243013"/>
            <a:ext cx="7992888" cy="4922291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600"/>
              </a:spcAft>
              <a:defRPr/>
            </a:pPr>
            <a:r>
              <a:rPr lang="en-US" sz="2800" b="1" dirty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Federated Conference on Computer Science and Information Systems (</a:t>
            </a:r>
            <a:r>
              <a:rPr lang="en-US" sz="2800" b="1" dirty="0" err="1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FedCSIS</a:t>
            </a:r>
            <a:r>
              <a:rPr lang="en-US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lang="pl-PL" sz="2800" b="1" dirty="0" smtClean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defTabSz="914400" fontAlgn="auto">
              <a:spcAft>
                <a:spcPts val="600"/>
              </a:spcAft>
              <a:defRPr/>
            </a:pPr>
            <a:r>
              <a:rPr lang="pl-PL" sz="2000" dirty="0">
                <a:solidFill>
                  <a:schemeClr val="tx1"/>
                </a:solidFill>
                <a:latin typeface="+mn-lt"/>
                <a:cs typeface="Arial" pitchFamily="34" charset="0"/>
              </a:rPr>
              <a:t>Począwszy od roku 2005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niemal nieprzerwany wzrost liczby uczestników, krajów ich pochodzenia, liczby publikacji oraz liczby seminariów, sesji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/>
            </a:r>
            <a:b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i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warsztatów. </a:t>
            </a:r>
          </a:p>
          <a:p>
            <a:pPr defTabSz="914400" fontAlgn="auto">
              <a:spcAft>
                <a:spcPts val="600"/>
              </a:spcAft>
              <a:defRPr/>
            </a:pPr>
            <a:r>
              <a:rPr lang="pl-PL" sz="17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Publikacja </a:t>
            </a:r>
            <a:r>
              <a:rPr lang="pl-PL" sz="1700" dirty="0" err="1" smtClean="0">
                <a:solidFill>
                  <a:schemeClr val="tx1"/>
                </a:solidFill>
                <a:latin typeface="+mn-lt"/>
                <a:cs typeface="Arial" pitchFamily="34" charset="0"/>
              </a:rPr>
              <a:t>FedCSIS</a:t>
            </a:r>
            <a:r>
              <a:rPr lang="pl-PL" sz="17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</a:t>
            </a:r>
            <a:r>
              <a:rPr lang="pl-PL" sz="17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2012 była zaindeksowana </a:t>
            </a:r>
            <a:r>
              <a:rPr lang="pl-PL" sz="1700" dirty="0">
                <a:solidFill>
                  <a:schemeClr val="tx1"/>
                </a:solidFill>
                <a:latin typeface="+mn-lt"/>
                <a:cs typeface="Arial" pitchFamily="34" charset="0"/>
              </a:rPr>
              <a:t>przez </a:t>
            </a:r>
            <a:r>
              <a:rPr lang="pl-PL" sz="17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Thomson </a:t>
            </a:r>
            <a:r>
              <a:rPr lang="pl-PL" sz="1700" dirty="0">
                <a:solidFill>
                  <a:schemeClr val="tx1"/>
                </a:solidFill>
                <a:latin typeface="+mn-lt"/>
                <a:cs typeface="Arial" pitchFamily="34" charset="0"/>
              </a:rPr>
              <a:t>Reuters Web of Science</a:t>
            </a:r>
          </a:p>
          <a:p>
            <a:pPr algn="ctr" defTabSz="914400" fontAlgn="auto">
              <a:spcAft>
                <a:spcPts val="600"/>
              </a:spcAft>
              <a:defRPr/>
            </a:pPr>
            <a:endParaRPr lang="pl-PL" sz="2000" b="1" dirty="0" smtClean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41AA-254D-499F-9985-1A425C5D3C8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4077072"/>
            <a:ext cx="2203763" cy="138102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625303"/>
            <a:ext cx="5273713" cy="311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1380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25292" y="1243013"/>
            <a:ext cx="7670800" cy="576064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Inicjatywy na rzecz edukacji</a:t>
            </a:r>
          </a:p>
        </p:txBody>
      </p:sp>
      <p:sp>
        <p:nvSpPr>
          <p:cNvPr id="15" name="Rectangle 1"/>
          <p:cNvSpPr txBox="1">
            <a:spLocks noChangeArrowheads="1"/>
          </p:cNvSpPr>
          <p:nvPr/>
        </p:nvSpPr>
        <p:spPr>
          <a:xfrm>
            <a:off x="529156" y="1988840"/>
            <a:ext cx="7992888" cy="4176464"/>
          </a:xfrm>
          <a:prstGeom prst="rect">
            <a:avLst/>
          </a:prstGeom>
        </p:spPr>
        <p:txBody>
          <a:bodyPr/>
          <a:lstStyle/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Konferencja </a:t>
            </a:r>
            <a:r>
              <a:rPr lang="pl-PL" sz="2000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Informatyka w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Edukacji (</a:t>
            </a:r>
            <a:r>
              <a:rPr lang="pl-PL" sz="2000" dirty="0" err="1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IwE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)</a:t>
            </a:r>
            <a:endParaRPr lang="pl-PL" sz="2000" dirty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Ogólnopolski Konkurs na Najlepsze Prace Magisterskie z Informatyki</a:t>
            </a: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Ogólnopolskie Konkursy Informatyczne dla młodzieży: </a:t>
            </a:r>
            <a:endParaRPr lang="pl-PL" sz="2000" dirty="0" smtClean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  <a:p>
            <a:pPr marL="625475" indent="-285750" defTabSz="914400" fontAlgn="auto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„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TIK? – TAK!” </a:t>
            </a:r>
            <a:endParaRPr lang="pl-PL" sz="2000" dirty="0" smtClean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  <a:p>
            <a:pPr marL="625475" indent="-285750" defTabSz="914400" fontAlgn="auto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„</a:t>
            </a:r>
            <a:r>
              <a:rPr lang="pl-PL" sz="2000" dirty="0" err="1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eDukacja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 </a:t>
            </a:r>
            <a:r>
              <a:rPr lang="pl-PL" sz="2000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z Panem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T.I.K.-</a:t>
            </a:r>
            <a:r>
              <a:rPr lang="pl-PL" sz="2000" dirty="0" err="1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iem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”</a:t>
            </a:r>
          </a:p>
          <a:p>
            <a:pPr marL="625475" indent="-285750" defTabSz="914400" fontAlgn="auto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Konkurs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Informatyczny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„Bóbr”</a:t>
            </a:r>
            <a:endParaRPr lang="pl-PL" sz="2000" dirty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Próbna matura z informatyki</a:t>
            </a: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„</a:t>
            </a:r>
            <a:r>
              <a:rPr lang="pl-PL" sz="2000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Technologie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Informacyjne </a:t>
            </a:r>
            <a:r>
              <a:rPr lang="pl-PL" sz="2000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i Komunikacyjne dla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Edukacji”</a:t>
            </a:r>
            <a:endParaRPr lang="pl-PL" sz="2000" dirty="0">
              <a:solidFill>
                <a:schemeClr val="tx1"/>
              </a:solidFill>
              <a:latin typeface="+mn-lt"/>
              <a:ea typeface="+mj-ea"/>
              <a:cs typeface="Arial" pitchFamily="34" charset="0"/>
            </a:endParaRPr>
          </a:p>
          <a:p>
            <a:pPr marL="285750" indent="-285750" defTabSz="914400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i inne, w sumie </a:t>
            </a:r>
            <a:r>
              <a:rPr lang="pl-PL" sz="2000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67 przedsięwzięć </a:t>
            </a:r>
            <a:r>
              <a:rPr lang="pl-PL" sz="2000" dirty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rPr>
              <a:t>w ciągu całej kadencji</a:t>
            </a:r>
          </a:p>
          <a:p>
            <a:pPr algn="ctr" defTabSz="914400" fontAlgn="auto">
              <a:spcAft>
                <a:spcPts val="600"/>
              </a:spcAft>
              <a:defRPr/>
            </a:pPr>
            <a:endParaRPr lang="pl-PL" sz="2000" b="1" dirty="0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41AA-254D-499F-9985-1A425C5D3C8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673" y="3076177"/>
            <a:ext cx="620982" cy="550013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389206"/>
            <a:ext cx="473968" cy="473968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457" y="3840088"/>
            <a:ext cx="617165" cy="49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931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36600" y="1556792"/>
            <a:ext cx="7670800" cy="468052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Nowe inicjatywy XI kadencji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Rectangle 1"/>
          <p:cNvSpPr txBox="1">
            <a:spLocks noChangeArrowheads="1"/>
          </p:cNvSpPr>
          <p:nvPr/>
        </p:nvSpPr>
        <p:spPr>
          <a:xfrm>
            <a:off x="567241" y="2024844"/>
            <a:ext cx="7992888" cy="4032448"/>
          </a:xfrm>
          <a:prstGeom prst="rect">
            <a:avLst/>
          </a:prstGeom>
        </p:spPr>
        <p:txBody>
          <a:bodyPr/>
          <a:lstStyle/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Nowe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sekcje tematyczne: </a:t>
            </a:r>
          </a:p>
          <a:p>
            <a:pPr marL="530225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  <a:latin typeface="+mn-lt"/>
              </a:rPr>
              <a:t>Przyszłości IT</a:t>
            </a:r>
            <a:endParaRPr lang="pl-PL" dirty="0">
              <a:solidFill>
                <a:schemeClr val="tx1"/>
              </a:solidFill>
              <a:latin typeface="+mn-lt"/>
            </a:endParaRPr>
          </a:p>
          <a:p>
            <a:pPr marL="530225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+mn-lt"/>
              </a:rPr>
              <a:t>Terminologiczna </a:t>
            </a:r>
          </a:p>
          <a:p>
            <a:pPr marL="530225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  <a:latin typeface="+mn-lt"/>
              </a:rPr>
              <a:t>ds. Edukacji Informatycznej</a:t>
            </a:r>
            <a:endParaRPr lang="pl-PL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  <a:latin typeface="+mn-lt"/>
              </a:rPr>
              <a:t>Reaktywacja Biuletynu PTI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  <a:latin typeface="+mn-lt"/>
              </a:rPr>
              <a:t>Digitalizacja zasobów informatycznych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  <a:latin typeface="+mn-lt"/>
              </a:rPr>
              <a:t>Informatyczna platforma wymiany informacji -  KOKPIT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Budowa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infrastruktury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IT</a:t>
            </a:r>
            <a:endParaRPr lang="pl-PL" sz="20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41AA-254D-499F-9985-1A425C5D3C8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469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36600" y="1556792"/>
            <a:ext cx="7670800" cy="468052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Działalność opiniotwórcza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Rectangle 1"/>
          <p:cNvSpPr txBox="1">
            <a:spLocks noChangeArrowheads="1"/>
          </p:cNvSpPr>
          <p:nvPr/>
        </p:nvSpPr>
        <p:spPr>
          <a:xfrm>
            <a:off x="577143" y="2276872"/>
            <a:ext cx="7992888" cy="3636404"/>
          </a:xfrm>
          <a:prstGeom prst="rect">
            <a:avLst/>
          </a:prstGeom>
        </p:spPr>
        <p:txBody>
          <a:bodyPr/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  <a:latin typeface="+mn-lt"/>
              </a:rPr>
              <a:t>Opinie projektów aktów prawnych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przygotowywanych do wdrożenia przez agendy </a:t>
            </a:r>
            <a:r>
              <a:rPr lang="pl-PL" dirty="0" smtClean="0">
                <a:solidFill>
                  <a:schemeClr val="tx1"/>
                </a:solidFill>
                <a:latin typeface="+mn-lt"/>
              </a:rPr>
              <a:t>rządowe, dotyczące regulacji związanych z informatyzacją:</a:t>
            </a:r>
          </a:p>
          <a:p>
            <a:pPr marL="804863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chemeClr val="tx1"/>
                </a:solidFill>
                <a:latin typeface="+mn-lt"/>
              </a:rPr>
              <a:t>w roku 2011 sformułowaliśmy 5 opinii</a:t>
            </a:r>
          </a:p>
          <a:p>
            <a:pPr marL="804863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chemeClr val="tx1"/>
                </a:solidFill>
                <a:latin typeface="+mn-lt"/>
              </a:rPr>
              <a:t>rok 2012 – 4 opinie</a:t>
            </a:r>
            <a:endParaRPr lang="pl-PL" sz="1600" dirty="0">
              <a:solidFill>
                <a:schemeClr val="tx1"/>
              </a:solidFill>
              <a:latin typeface="+mn-lt"/>
            </a:endParaRPr>
          </a:p>
          <a:p>
            <a:pPr marL="804863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chemeClr val="tx1"/>
                </a:solidFill>
                <a:latin typeface="+mn-lt"/>
              </a:rPr>
              <a:t>rok 2013 – 4 opinie</a:t>
            </a:r>
            <a:endParaRPr lang="pl-PL" sz="1600" dirty="0">
              <a:solidFill>
                <a:schemeClr val="tx1"/>
              </a:solidFill>
              <a:latin typeface="+mn-lt"/>
            </a:endParaRPr>
          </a:p>
          <a:p>
            <a:pPr marL="80486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600" b="1" dirty="0" smtClean="0">
                <a:solidFill>
                  <a:schemeClr val="tx1"/>
                </a:solidFill>
                <a:latin typeface="+mn-lt"/>
              </a:rPr>
              <a:t>rok 2014 – 16 opinii</a:t>
            </a:r>
            <a:endParaRPr lang="pl-PL" sz="1600" b="1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1"/>
                </a:solidFill>
                <a:latin typeface="+mn-lt"/>
              </a:rPr>
              <a:t>Prezes PTI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uczestniczył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w posiedzeniach Sejmowej Komisji Administracji i Cyfryzacji oraz Sejmowej Komisji Innowacyjności i Nowoczesnych Technologii,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/>
            </a:r>
            <a:br>
              <a:rPr lang="pl-PL" dirty="0">
                <a:solidFill>
                  <a:schemeClr val="tx1"/>
                </a:solidFill>
                <a:latin typeface="+mn-lt"/>
              </a:rPr>
            </a:br>
            <a:r>
              <a:rPr lang="pl-PL" dirty="0">
                <a:solidFill>
                  <a:schemeClr val="tx1"/>
                </a:solidFill>
                <a:latin typeface="+mn-lt"/>
              </a:rPr>
              <a:t>był  członkiem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Rady Informatyzacji przy Ministerstwie Administracji i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Cyfryzacji, jest członkiem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Komitetu Informatyki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PAN, jest członkiem Komitetu Honorowego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Szerokiego Porozumienia na Rzecz Umiejętności Cyfrowych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  <a:latin typeface="+mn-lt"/>
              </a:rPr>
              <a:t>PTI </a:t>
            </a:r>
            <a:r>
              <a:rPr lang="pl-PL" dirty="0" smtClean="0">
                <a:solidFill>
                  <a:schemeClr val="tx1"/>
                </a:solidFill>
                <a:latin typeface="+mn-lt"/>
              </a:rPr>
              <a:t>jest aktywnym uczestnikiem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Szerokiego Porozumienia na Rzecz </a:t>
            </a:r>
            <a:r>
              <a:rPr lang="pl-PL" dirty="0" smtClean="0">
                <a:solidFill>
                  <a:schemeClr val="tx1"/>
                </a:solidFill>
                <a:latin typeface="+mn-lt"/>
              </a:rPr>
              <a:t>Umiejętności </a:t>
            </a:r>
            <a:r>
              <a:rPr lang="pl-PL" dirty="0" smtClean="0">
                <a:solidFill>
                  <a:schemeClr val="tx1"/>
                </a:solidFill>
                <a:latin typeface="+mn-lt"/>
              </a:rPr>
              <a:t>Cyfrowych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l-PL" sz="20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l-PL" sz="2000" dirty="0" smtClean="0">
              <a:solidFill>
                <a:schemeClr val="tx1"/>
              </a:solidFill>
            </a:endParaRP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A41AA-254D-499F-9985-1A425C5D3C8D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pic>
        <p:nvPicPr>
          <p:cNvPr id="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14 czerwca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753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1851</TotalTime>
  <Words>911</Words>
  <Application>Microsoft Office PowerPoint</Application>
  <PresentationFormat>Pokaz na ekranie (4:3)</PresentationFormat>
  <Paragraphs>295</Paragraphs>
  <Slides>13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Prezentacja programu PowerPoint</vt:lpstr>
      <vt:lpstr>Prezentacja programu PowerPoint</vt:lpstr>
      <vt:lpstr>Liczba członków PTI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Stan majątku w latach 2011 - 2014</vt:lpstr>
      <vt:lpstr>Dofinansowania MNiSW w latach 2010 - 2014</vt:lpstr>
      <vt:lpstr>Środki pieniężne w banku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POLSKIE TOWARZYSTWO INFORMATYCZNE</dc:title>
  <dc:creator>dorotar</dc:creator>
  <cp:lastModifiedBy>Janusz Dorożyński</cp:lastModifiedBy>
  <cp:revision>147</cp:revision>
  <cp:lastPrinted>2014-06-13T08:47:55Z</cp:lastPrinted>
  <dcterms:modified xsi:type="dcterms:W3CDTF">2014-06-13T13:17:13Z</dcterms:modified>
</cp:coreProperties>
</file>