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8" r:id="rId2"/>
    <p:sldId id="286" r:id="rId3"/>
    <p:sldId id="287" r:id="rId4"/>
    <p:sldId id="306" r:id="rId5"/>
    <p:sldId id="307" r:id="rId6"/>
    <p:sldId id="316" r:id="rId7"/>
    <p:sldId id="308" r:id="rId8"/>
    <p:sldId id="312" r:id="rId9"/>
    <p:sldId id="313" r:id="rId10"/>
    <p:sldId id="275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953697C-3670-4738-A9AD-81B2CD58C0BA}" type="datetimeFigureOut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6189DDF-E6BF-4E91-8912-6C82096336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267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8827CD-B8A8-4361-A9F1-62B9CCFEC662}" type="datetimeFigureOut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00A0B8-A295-445B-A239-1FF3F931E9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773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9757-0EB1-4705-AFDC-32A87D48B600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94D1-C108-42DC-A928-9695D7FBFA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14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3A72-D57D-4288-83EF-55528ED9D757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9414-580C-4568-A554-627EE6D3F4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08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FBF5-7487-403C-AEA0-D95F215FAC95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36F4-6AF5-45AC-9EEA-0114041929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09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636C-EC1C-4CB4-8AA7-C8AF1E774A54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6272-4F7D-4C36-940F-09311905D1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78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3CBB-4E70-4BC1-A0BE-815A3BD2FA18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C59D-0B6B-4B21-AE6D-53D6F33F3E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28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F508-74E5-4757-8BDE-EED32D7761CB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A5CE8-C1B8-49FF-9D5D-C87E3ADED7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7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4340-418D-4768-BB01-4606CC0E5AF3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CD47-01E6-4C50-975C-8F376E1658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42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906E-C611-46A1-9FB9-E1DAD6BD75D5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7CAE-57DD-4D00-AA88-87CA55B45B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79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FE89-B6ED-4475-9544-22406104A66F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3D74-A5E8-4C33-9E8D-757373B42E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35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4C74-C603-4891-B8C9-BF79FE457CCB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748F-A755-489B-8915-91E5074621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7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5334-53C9-4E36-95A2-F9B3981C5C4D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1CA2-817D-4ED6-953E-9F42114686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38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6DB94C-548F-4FF7-A786-ADB3FB0F8C31}" type="datetime1">
              <a:rPr lang="pl-PL"/>
              <a:pPr>
                <a:defRPr/>
              </a:pPr>
              <a:t>2014-06-13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Warszawa, 15 lipca 2011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E0179F-37E8-46D3-9E77-BB83827369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53188"/>
            <a:ext cx="91455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88" y="1928813"/>
            <a:ext cx="5688012" cy="30718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Izba Rzeczoznawców PTI</a:t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 </a:t>
            </a:r>
            <a:r>
              <a:rPr lang="pl-PL" sz="3200" dirty="0" smtClean="0"/>
              <a:t>Sprawozdanie z działania </a:t>
            </a:r>
            <a:br>
              <a:rPr lang="pl-PL" sz="3200" dirty="0" smtClean="0"/>
            </a:br>
            <a:r>
              <a:rPr lang="pl-PL" sz="3200" dirty="0" smtClean="0"/>
              <a:t>2011 - 2014</a:t>
            </a:r>
            <a:endParaRPr lang="pl-PL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2571750"/>
            <a:ext cx="2771775" cy="3590925"/>
          </a:xfrm>
        </p:spPr>
      </p:pic>
      <p:pic>
        <p:nvPicPr>
          <p:cNvPr id="205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6162675"/>
            <a:ext cx="7010400" cy="44450"/>
          </a:xfrm>
        </p:spPr>
      </p:pic>
      <p:pic>
        <p:nvPicPr>
          <p:cNvPr id="2056" name="Picture 4" descr="Stopka_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pole tekstowe 10"/>
          <p:cNvSpPr txBox="1">
            <a:spLocks noChangeArrowheads="1"/>
          </p:cNvSpPr>
          <p:nvPr/>
        </p:nvSpPr>
        <p:spPr bwMode="auto">
          <a:xfrm>
            <a:off x="428625" y="564356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/>
              <a:t>Tomasz Szatkowski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88" y="2643188"/>
            <a:ext cx="8229600" cy="10001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	Dziękuję za uwagę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dirty="0" smtClean="0"/>
              <a:t>Proszę o pytania</a:t>
            </a:r>
            <a:r>
              <a:rPr lang="pl-PL" sz="4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 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</p:txBody>
      </p:sp>
      <p:pic>
        <p:nvPicPr>
          <p:cNvPr id="11270" name="Picture 4" descr="Stopka_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pole tekstowe 8"/>
          <p:cNvSpPr txBox="1">
            <a:spLocks noChangeArrowheads="1"/>
          </p:cNvSpPr>
          <p:nvPr/>
        </p:nvSpPr>
        <p:spPr bwMode="auto">
          <a:xfrm>
            <a:off x="785813" y="5143500"/>
            <a:ext cx="5786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/>
              <a:t>Tomasz Szatkowski</a:t>
            </a:r>
          </a:p>
          <a:p>
            <a:pPr eaLnBrk="1" hangingPunct="1"/>
            <a:r>
              <a:rPr lang="pl-PL"/>
              <a:t>Dyrektor Izby Rzeczoznawców PTI</a:t>
            </a:r>
          </a:p>
          <a:p>
            <a:pPr eaLnBrk="1" hangingPunct="1"/>
            <a:r>
              <a:rPr lang="pl-PL"/>
              <a:t>tomasz.szatkowski@zg.pti.org.pl</a:t>
            </a:r>
          </a:p>
        </p:txBody>
      </p:sp>
      <p:pic>
        <p:nvPicPr>
          <p:cNvPr id="112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0890" y="2838450"/>
            <a:ext cx="2771775" cy="35909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zawartości 8"/>
          <p:cNvSpPr>
            <a:spLocks noGrp="1"/>
          </p:cNvSpPr>
          <p:nvPr>
            <p:ph idx="1"/>
          </p:nvPr>
        </p:nvSpPr>
        <p:spPr>
          <a:xfrm>
            <a:off x="285750" y="2132856"/>
            <a:ext cx="4286250" cy="4143375"/>
          </a:xfrm>
        </p:spPr>
        <p:txBody>
          <a:bodyPr/>
          <a:lstStyle/>
          <a:p>
            <a:pPr eaLnBrk="1" hangingPunct="1"/>
            <a:r>
              <a:rPr lang="pl-PL" sz="2400" smtClean="0"/>
              <a:t>Powołana przez ZG PTI w 2000 roku</a:t>
            </a:r>
          </a:p>
          <a:p>
            <a:pPr eaLnBrk="1" hangingPunct="1"/>
            <a:r>
              <a:rPr lang="pl-PL" sz="2400" smtClean="0"/>
              <a:t>Zrzesza ponad 120 Rzeczoznawców</a:t>
            </a:r>
          </a:p>
          <a:p>
            <a:pPr eaLnBrk="1" hangingPunct="1"/>
            <a:r>
              <a:rPr lang="pl-PL" sz="2400" smtClean="0"/>
              <a:t>Oferuje szeroki zakres usług z obszaru IT</a:t>
            </a:r>
          </a:p>
          <a:p>
            <a:pPr eaLnBrk="1" hangingPunct="1"/>
            <a:r>
              <a:rPr lang="pl-PL" sz="2400" smtClean="0"/>
              <a:t>Współpracuje z członkami PTI i zewnętrznymi ekspertami</a:t>
            </a:r>
          </a:p>
        </p:txBody>
      </p:sp>
      <p:pic>
        <p:nvPicPr>
          <p:cNvPr id="3078" name="Picture 4" descr="Stopka_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896">
            <a:off x="4687888" y="2125663"/>
            <a:ext cx="40386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ytuł 1"/>
          <p:cNvSpPr>
            <a:spLocks noGrp="1"/>
          </p:cNvSpPr>
          <p:nvPr>
            <p:ph type="title"/>
          </p:nvPr>
        </p:nvSpPr>
        <p:spPr>
          <a:xfrm>
            <a:off x="500063" y="1428750"/>
            <a:ext cx="8229600" cy="936625"/>
          </a:xfrm>
        </p:spPr>
        <p:txBody>
          <a:bodyPr/>
          <a:lstStyle/>
          <a:p>
            <a:pPr eaLnBrk="1" hangingPunct="1"/>
            <a:r>
              <a:rPr lang="pl-PL" sz="3200" b="1" smtClean="0"/>
              <a:t>Izba Rzeczoznawców PTI to</a:t>
            </a:r>
          </a:p>
        </p:txBody>
      </p:sp>
      <p:sp>
        <p:nvSpPr>
          <p:cNvPr id="5126" name="Symbol zastępczy zawartości 8"/>
          <p:cNvSpPr>
            <a:spLocks noGrp="1"/>
          </p:cNvSpPr>
          <p:nvPr>
            <p:ph idx="1"/>
          </p:nvPr>
        </p:nvSpPr>
        <p:spPr>
          <a:xfrm>
            <a:off x="285750" y="2500313"/>
            <a:ext cx="8501063" cy="3286125"/>
          </a:xfrm>
        </p:spPr>
        <p:txBody>
          <a:bodyPr/>
          <a:lstStyle/>
          <a:p>
            <a:pPr eaLnBrk="1" hangingPunct="1"/>
            <a:r>
              <a:rPr lang="pl-PL" sz="2800" smtClean="0"/>
              <a:t>Bezstronność i Obiektywizm</a:t>
            </a:r>
          </a:p>
          <a:p>
            <a:pPr eaLnBrk="1" hangingPunct="1"/>
            <a:r>
              <a:rPr lang="pl-PL" sz="2800" smtClean="0"/>
              <a:t>Doświadczenie</a:t>
            </a:r>
          </a:p>
          <a:p>
            <a:pPr eaLnBrk="1" hangingPunct="1"/>
            <a:r>
              <a:rPr lang="pl-PL" sz="2800" smtClean="0"/>
              <a:t>Znajomość rynku</a:t>
            </a:r>
          </a:p>
          <a:p>
            <a:pPr eaLnBrk="1" hangingPunct="1"/>
            <a:r>
              <a:rPr lang="pl-PL" sz="2800" smtClean="0"/>
              <a:t>Niezależni eksperci</a:t>
            </a:r>
          </a:p>
          <a:p>
            <a:pPr eaLnBrk="1" hangingPunct="1"/>
            <a:r>
              <a:rPr lang="pl-PL" sz="2800" smtClean="0"/>
              <a:t>Wysoka jakość</a:t>
            </a:r>
          </a:p>
          <a:p>
            <a:pPr eaLnBrk="1" hangingPunct="1"/>
            <a:endParaRPr lang="pl-PL" sz="2800" smtClean="0"/>
          </a:p>
        </p:txBody>
      </p:sp>
      <p:pic>
        <p:nvPicPr>
          <p:cNvPr id="5127" name="Picture 4" descr="Stopka_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ymbol zastępczy zawartości 8"/>
          <p:cNvSpPr>
            <a:spLocks noGrp="1"/>
          </p:cNvSpPr>
          <p:nvPr>
            <p:ph idx="1"/>
          </p:nvPr>
        </p:nvSpPr>
        <p:spPr>
          <a:xfrm>
            <a:off x="321468" y="1916832"/>
            <a:ext cx="8501063" cy="3286125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Wyniki finansowe dotyczące okresu </a:t>
            </a:r>
            <a:endParaRPr lang="pl-PL" sz="2800" b="1" dirty="0" smtClean="0"/>
          </a:p>
          <a:p>
            <a:pPr marL="0" indent="0" algn="ctr">
              <a:buNone/>
            </a:pPr>
            <a:r>
              <a:rPr lang="pl-PL" sz="2800" b="1" dirty="0" smtClean="0"/>
              <a:t>01.10.2011 </a:t>
            </a:r>
            <a:r>
              <a:rPr lang="pl-PL" sz="2800" b="1" dirty="0"/>
              <a:t>r. – 10.06.2014 r.</a:t>
            </a:r>
            <a:endParaRPr lang="pl-PL" sz="2800" dirty="0"/>
          </a:p>
          <a:p>
            <a:r>
              <a:rPr lang="pl-PL" sz="2800" dirty="0"/>
              <a:t>Wartość fakturowania w poszczególnych okresach.</a:t>
            </a:r>
          </a:p>
          <a:p>
            <a:r>
              <a:rPr lang="pl-PL" sz="2800" dirty="0"/>
              <a:t>01.10.2011 – 31.12.2011 – 93.650 PLN</a:t>
            </a:r>
          </a:p>
          <a:p>
            <a:r>
              <a:rPr lang="pl-PL" sz="2800" dirty="0"/>
              <a:t>2012 – 505.590 PLN</a:t>
            </a:r>
          </a:p>
          <a:p>
            <a:r>
              <a:rPr lang="pl-PL" sz="2800" dirty="0"/>
              <a:t>2013 – 526.724 PLN</a:t>
            </a:r>
          </a:p>
          <a:p>
            <a:r>
              <a:rPr lang="pl-PL" sz="2800" dirty="0"/>
              <a:t>01.01.2014 – 10.06.2014 – 260.195 PLN</a:t>
            </a:r>
          </a:p>
        </p:txBody>
      </p:sp>
      <p:pic>
        <p:nvPicPr>
          <p:cNvPr id="5127" name="Picture 4" descr="Stopka_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8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54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ymbol zastępczy zawartości 8"/>
          <p:cNvSpPr>
            <a:spLocks noGrp="1"/>
          </p:cNvSpPr>
          <p:nvPr>
            <p:ph idx="1"/>
          </p:nvPr>
        </p:nvSpPr>
        <p:spPr>
          <a:xfrm>
            <a:off x="321468" y="1700808"/>
            <a:ext cx="8501063" cy="3286125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Dane statystyczne dotyczące okresu </a:t>
            </a:r>
            <a:endParaRPr lang="pl-PL" sz="2800" b="1" dirty="0" smtClean="0"/>
          </a:p>
          <a:p>
            <a:pPr marL="0" indent="0" algn="ctr">
              <a:buNone/>
            </a:pPr>
            <a:r>
              <a:rPr lang="pl-PL" sz="2800" b="1" dirty="0" smtClean="0"/>
              <a:t>01.10.2011 </a:t>
            </a:r>
            <a:r>
              <a:rPr lang="pl-PL" sz="2800" b="1" dirty="0"/>
              <a:t>r. – 10.06.2014 r.</a:t>
            </a:r>
            <a:endParaRPr lang="pl-PL" sz="2800" dirty="0"/>
          </a:p>
          <a:p>
            <a:r>
              <a:rPr lang="pl-PL" sz="2800" dirty="0"/>
              <a:t>01.10.2011 – 31.12.2011 – </a:t>
            </a:r>
            <a:r>
              <a:rPr lang="pl-PL" sz="2800" dirty="0" smtClean="0"/>
              <a:t>8 zleceń</a:t>
            </a:r>
            <a:endParaRPr lang="pl-PL" sz="2800" dirty="0"/>
          </a:p>
          <a:p>
            <a:r>
              <a:rPr lang="pl-PL" sz="2800" dirty="0"/>
              <a:t>2012 – </a:t>
            </a:r>
            <a:r>
              <a:rPr lang="pl-PL" sz="2800" dirty="0" smtClean="0"/>
              <a:t>40 zleceń</a:t>
            </a:r>
            <a:endParaRPr lang="pl-PL" sz="2800" dirty="0"/>
          </a:p>
          <a:p>
            <a:r>
              <a:rPr lang="pl-PL" sz="2800" dirty="0"/>
              <a:t>2013 – </a:t>
            </a:r>
            <a:r>
              <a:rPr lang="pl-PL" sz="2800" dirty="0" smtClean="0"/>
              <a:t>39 zleceń</a:t>
            </a:r>
            <a:endParaRPr lang="pl-PL" sz="2800" dirty="0"/>
          </a:p>
          <a:p>
            <a:r>
              <a:rPr lang="pl-PL" sz="2800" dirty="0"/>
              <a:t>01.01.2014 – 10.06.2014  – </a:t>
            </a:r>
            <a:r>
              <a:rPr lang="pl-PL" sz="2800" dirty="0" smtClean="0"/>
              <a:t>15 </a:t>
            </a:r>
            <a:r>
              <a:rPr lang="pl-PL" sz="2800" dirty="0" err="1" smtClean="0"/>
              <a:t>leceń</a:t>
            </a:r>
            <a:endParaRPr lang="pl-PL" sz="2800" dirty="0"/>
          </a:p>
          <a:p>
            <a:r>
              <a:rPr lang="pl-PL" sz="2800" dirty="0"/>
              <a:t>Liczba podpisanych umów przez IR łącznie - 102</a:t>
            </a:r>
          </a:p>
          <a:p>
            <a:r>
              <a:rPr lang="pl-PL" sz="2800" dirty="0"/>
              <a:t>Łącznie zlecenia z sektora administracji publicznej – 46</a:t>
            </a:r>
          </a:p>
          <a:p>
            <a:r>
              <a:rPr lang="pl-PL" sz="2800" dirty="0"/>
              <a:t>Łącznie zlecenia z sektora biznes - </a:t>
            </a:r>
            <a:r>
              <a:rPr lang="pl-PL" sz="2800" dirty="0" smtClean="0"/>
              <a:t>56</a:t>
            </a:r>
            <a:endParaRPr lang="pl-PL" sz="2800" dirty="0"/>
          </a:p>
        </p:txBody>
      </p:sp>
      <p:pic>
        <p:nvPicPr>
          <p:cNvPr id="5127" name="Picture 4" descr="Stopka_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54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ymbol zastępczy zawartości 8"/>
          <p:cNvSpPr>
            <a:spLocks noGrp="1"/>
          </p:cNvSpPr>
          <p:nvPr>
            <p:ph idx="1"/>
          </p:nvPr>
        </p:nvSpPr>
        <p:spPr>
          <a:xfrm>
            <a:off x="321468" y="1988840"/>
            <a:ext cx="8501063" cy="3286125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Dane statystyczne dotyczące okresu </a:t>
            </a:r>
            <a:endParaRPr lang="pl-PL" sz="2800" b="1" dirty="0" smtClean="0"/>
          </a:p>
          <a:p>
            <a:pPr marL="0" indent="0" algn="ctr">
              <a:buNone/>
            </a:pPr>
            <a:r>
              <a:rPr lang="pl-PL" sz="2800" b="1" dirty="0" smtClean="0"/>
              <a:t>01.10.2011 </a:t>
            </a:r>
            <a:r>
              <a:rPr lang="pl-PL" sz="2800" b="1" dirty="0"/>
              <a:t>r. – 10.06.2014 r.</a:t>
            </a:r>
            <a:endParaRPr lang="pl-PL" sz="2800" dirty="0"/>
          </a:p>
          <a:p>
            <a:r>
              <a:rPr lang="pl-PL" sz="2800" dirty="0"/>
              <a:t>Najmniejsza wartość umowy – 1.000 PLN</a:t>
            </a:r>
          </a:p>
          <a:p>
            <a:r>
              <a:rPr lang="pl-PL" sz="2800" dirty="0"/>
              <a:t>Największa wartość umowy –  86.000 PLN</a:t>
            </a:r>
          </a:p>
          <a:p>
            <a:r>
              <a:rPr lang="pl-PL" sz="2800" dirty="0"/>
              <a:t>Liczba rzeczoznawców realizujących </a:t>
            </a:r>
            <a:r>
              <a:rPr lang="pl-PL" sz="2800" dirty="0" smtClean="0"/>
              <a:t>prace </a:t>
            </a:r>
            <a:r>
              <a:rPr lang="pl-PL" sz="2800" dirty="0"/>
              <a:t>na rzecz Izby Rzeczoznawców </a:t>
            </a:r>
            <a:r>
              <a:rPr lang="pl-PL" sz="2800" dirty="0" smtClean="0"/>
              <a:t>– </a:t>
            </a:r>
            <a:r>
              <a:rPr lang="pl-PL" sz="2800" dirty="0"/>
              <a:t>37</a:t>
            </a:r>
          </a:p>
          <a:p>
            <a:r>
              <a:rPr lang="pl-PL" sz="2800" dirty="0"/>
              <a:t>Liczba osób spoza Izby realizujących </a:t>
            </a:r>
            <a:r>
              <a:rPr lang="pl-PL" sz="2800" dirty="0" smtClean="0"/>
              <a:t>prace </a:t>
            </a:r>
            <a:r>
              <a:rPr lang="pl-PL" sz="2800" dirty="0"/>
              <a:t>na rzecz Izby Rzeczoznawców umowy </a:t>
            </a:r>
            <a:r>
              <a:rPr lang="pl-PL" sz="2800" dirty="0" smtClean="0"/>
              <a:t>– 5</a:t>
            </a:r>
          </a:p>
          <a:p>
            <a:r>
              <a:rPr lang="pl-PL" sz="2800" dirty="0"/>
              <a:t>Zarząd Główny przyjął w poczet rzeczoznawców </a:t>
            </a:r>
            <a:r>
              <a:rPr lang="pl-PL" sz="2800" dirty="0" smtClean="0"/>
              <a:t>17 </a:t>
            </a:r>
            <a:r>
              <a:rPr lang="pl-PL" sz="2800" dirty="0"/>
              <a:t>osób.</a:t>
            </a:r>
          </a:p>
        </p:txBody>
      </p:sp>
      <p:pic>
        <p:nvPicPr>
          <p:cNvPr id="5127" name="Picture 4" descr="Stopka_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00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ymbol zastępczy zawartości 8"/>
          <p:cNvSpPr>
            <a:spLocks noGrp="1"/>
          </p:cNvSpPr>
          <p:nvPr>
            <p:ph idx="1"/>
          </p:nvPr>
        </p:nvSpPr>
        <p:spPr>
          <a:xfrm>
            <a:off x="321468" y="2060848"/>
            <a:ext cx="8501063" cy="3286125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Projekt </a:t>
            </a:r>
            <a:r>
              <a:rPr lang="pl-PL" sz="2800" b="1" dirty="0" smtClean="0"/>
              <a:t>TEREN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W 2012 r. został opracowany i po uzgodnieniach zarówno z rzeczoznawcami, Radą Izby Rzeczoznawców jak i wiceprezesem ds. Izby wprowadzony w życie zarządzeniem </a:t>
            </a:r>
            <a:r>
              <a:rPr lang="pl-PL" sz="2800" dirty="0" err="1"/>
              <a:t>DIRa</a:t>
            </a:r>
            <a:r>
              <a:rPr lang="pl-PL" sz="2800" dirty="0"/>
              <a:t> z dnia 18 stycznia 2012 r. dokument „Zasady działania jednostek regionalnych Izby Rzeczoznawców Polskiego Towarzystwa Informatycznego TEREN”. </a:t>
            </a:r>
            <a:endParaRPr lang="pl-PL" sz="2800" dirty="0" smtClean="0"/>
          </a:p>
        </p:txBody>
      </p:sp>
      <p:pic>
        <p:nvPicPr>
          <p:cNvPr id="5127" name="Picture 4" descr="Stopka_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54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ymbol zastępczy zawartości 8"/>
          <p:cNvSpPr>
            <a:spLocks noGrp="1"/>
          </p:cNvSpPr>
          <p:nvPr>
            <p:ph idx="1"/>
          </p:nvPr>
        </p:nvSpPr>
        <p:spPr>
          <a:xfrm>
            <a:off x="321468" y="1988840"/>
            <a:ext cx="8501063" cy="3286125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Rada Izby </a:t>
            </a:r>
            <a:r>
              <a:rPr lang="pl-PL" sz="2800" b="1" dirty="0" smtClean="0"/>
              <a:t>Rzeczoznawców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W dniu 14.07.2012 r. Zarząd </a:t>
            </a:r>
            <a:r>
              <a:rPr lang="pl-PL" sz="2800" dirty="0"/>
              <a:t>Główny PTI Uchwałą nr 074/XI/12 z dnia 14.07.2012 r. </a:t>
            </a:r>
            <a:r>
              <a:rPr lang="pl-PL" sz="2800" dirty="0"/>
              <a:t>zatwierdził regulamin Rady Izby Rzeczoznawców </a:t>
            </a:r>
            <a:r>
              <a:rPr lang="pl-PL" sz="2800" dirty="0" smtClean="0"/>
              <a:t>PTI</a:t>
            </a:r>
            <a:endParaRPr lang="pl-PL" sz="2800" dirty="0"/>
          </a:p>
        </p:txBody>
      </p:sp>
      <p:pic>
        <p:nvPicPr>
          <p:cNvPr id="5127" name="Picture 4" descr="Stopka_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77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ymbol zastępczy zawartości 8"/>
          <p:cNvSpPr>
            <a:spLocks noGrp="1"/>
          </p:cNvSpPr>
          <p:nvPr>
            <p:ph idx="1"/>
          </p:nvPr>
        </p:nvSpPr>
        <p:spPr>
          <a:xfrm>
            <a:off x="321468" y="1700808"/>
            <a:ext cx="8501063" cy="3286125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/>
              <a:t>Marketing</a:t>
            </a:r>
            <a:endParaRPr lang="pl-PL" sz="2800" dirty="0"/>
          </a:p>
          <a:p>
            <a:r>
              <a:rPr lang="pl-PL" sz="2800" dirty="0" smtClean="0"/>
              <a:t>Podstawowe </a:t>
            </a:r>
            <a:r>
              <a:rPr lang="pl-PL" sz="2800" dirty="0"/>
              <a:t>działania podejmowane w celu promowania Izby Rzeczoznawców to udział </a:t>
            </a:r>
            <a:br>
              <a:rPr lang="pl-PL" sz="2800" dirty="0"/>
            </a:br>
            <a:r>
              <a:rPr lang="pl-PL" sz="2800" dirty="0"/>
              <a:t>w konferencjach oraz spotkaniach branżowych, dystrybucja ulotek informacyjnych i wystawianie </a:t>
            </a:r>
            <a:r>
              <a:rPr lang="pl-PL" sz="2800" dirty="0" err="1"/>
              <a:t>rollupów</a:t>
            </a:r>
            <a:r>
              <a:rPr lang="pl-PL" sz="2800" dirty="0"/>
              <a:t> na konferencjach, sympozjach, spotkaniach </a:t>
            </a:r>
            <a:r>
              <a:rPr lang="pl-PL" sz="2800" dirty="0" smtClean="0"/>
              <a:t>PTI</a:t>
            </a:r>
            <a:endParaRPr lang="pl-PL" sz="2800" dirty="0"/>
          </a:p>
          <a:p>
            <a:r>
              <a:rPr lang="pl-PL" sz="2800" dirty="0"/>
              <a:t>Izba Rzeczoznawców zaistniała w różnej formie na ponad 30 konferencjach, seminariach </a:t>
            </a:r>
            <a:br>
              <a:rPr lang="pl-PL" sz="2800" dirty="0"/>
            </a:br>
            <a:r>
              <a:rPr lang="pl-PL" sz="2800" dirty="0"/>
              <a:t>i konwentach. W większości z nich rzeczoznawcy Izby występowali w roli ekspertów / </a:t>
            </a:r>
            <a:r>
              <a:rPr lang="pl-PL" sz="2800" dirty="0" smtClean="0"/>
              <a:t>prelegentów</a:t>
            </a:r>
            <a:endParaRPr lang="pl-PL" sz="2800" dirty="0"/>
          </a:p>
        </p:txBody>
      </p:sp>
      <p:pic>
        <p:nvPicPr>
          <p:cNvPr id="5127" name="Picture 4" descr="Stopka_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11329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77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IR_2011.11.15 v.3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IR_2011.11.15 v.3a</Template>
  <TotalTime>48</TotalTime>
  <Words>274</Words>
  <Application>Microsoft Office PowerPoint</Application>
  <PresentationFormat>Pokaz na ekranie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Prezentacja IR_2011.11.15 v.3a</vt:lpstr>
      <vt:lpstr>Izba Rzeczoznawców PTI    Sprawozdanie z działania  2011 - 2014</vt:lpstr>
      <vt:lpstr>Prezentacja programu PowerPoint</vt:lpstr>
      <vt:lpstr>Izba Rzeczoznawców PTI to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Dziękuję za uwagę  Proszę o pytania       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Izba Rzeczoznawców PTI doradztwo, analizy, ekspertyzy  wsparcie dla jednostek samorządu terytorialnego</dc:title>
  <dc:creator>Tomasz Szatkowski</dc:creator>
  <cp:lastModifiedBy>Tomasz Szatkowski</cp:lastModifiedBy>
  <cp:revision>9</cp:revision>
  <dcterms:created xsi:type="dcterms:W3CDTF">2012-05-18T10:29:31Z</dcterms:created>
  <dcterms:modified xsi:type="dcterms:W3CDTF">2014-06-13T13:07:09Z</dcterms:modified>
</cp:coreProperties>
</file>