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2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67" r:id="rId5"/>
    <p:sldId id="266" r:id="rId6"/>
    <p:sldId id="269" r:id="rId7"/>
    <p:sldId id="271" r:id="rId8"/>
    <p:sldId id="258" r:id="rId9"/>
    <p:sldId id="260" r:id="rId10"/>
    <p:sldId id="261" r:id="rId11"/>
    <p:sldId id="274" r:id="rId12"/>
    <p:sldId id="262" r:id="rId13"/>
    <p:sldId id="263" r:id="rId14"/>
    <p:sldId id="264" r:id="rId15"/>
    <p:sldId id="272" r:id="rId16"/>
    <p:sldId id="273" r:id="rId17"/>
    <p:sldId id="291" r:id="rId18"/>
    <p:sldId id="275" r:id="rId19"/>
    <p:sldId id="276" r:id="rId20"/>
    <p:sldId id="292" r:id="rId21"/>
    <p:sldId id="277" r:id="rId22"/>
    <p:sldId id="295" r:id="rId23"/>
    <p:sldId id="296" r:id="rId24"/>
    <p:sldId id="297" r:id="rId25"/>
    <p:sldId id="298" r:id="rId26"/>
    <p:sldId id="299" r:id="rId27"/>
    <p:sldId id="300" r:id="rId28"/>
    <p:sldId id="285" r:id="rId29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50000"/>
      </a:spcBef>
      <a:spcAft>
        <a:spcPct val="0"/>
      </a:spcAft>
      <a:buClr>
        <a:schemeClr val="folHlink"/>
      </a:buClr>
      <a:buFont typeface="Wingdings" pitchFamily="2" charset="2"/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68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00"/>
  </p:normalViewPr>
  <p:slideViewPr>
    <p:cSldViewPr>
      <p:cViewPr>
        <p:scale>
          <a:sx n="50" d="100"/>
          <a:sy n="50" d="100"/>
        </p:scale>
        <p:origin x="-149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FD5EB17-59FF-4E04-B0BE-F5246036EF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052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BD2F2C-4DD8-4692-BF89-8FF381FCC1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3991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7924C7B-5AAD-4FCE-A80A-D31E264AC471}" type="slidenum">
              <a:rPr lang="pl-PL" altLang="pl-PL">
                <a:latin typeface="Arial" charset="0"/>
              </a:rPr>
              <a:pPr eaLnBrk="1" hangingPunct="1"/>
              <a:t>1</a:t>
            </a:fld>
            <a:endParaRPr lang="pl-PL" altLang="pl-PL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A55D39B-9411-41B3-9722-23CC8BD61339}" type="slidenum">
              <a:rPr lang="pl-PL" altLang="pl-PL">
                <a:latin typeface="Arial" charset="0"/>
              </a:rPr>
              <a:pPr eaLnBrk="1" hangingPunct="1"/>
              <a:t>11</a:t>
            </a:fld>
            <a:endParaRPr lang="pl-PL" altLang="pl-PL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4CA1FC-0711-42D4-9EE2-09789CA0A8EB}" type="slidenum">
              <a:rPr lang="pl-PL" altLang="pl-PL">
                <a:latin typeface="Arial" charset="0"/>
              </a:rPr>
              <a:pPr eaLnBrk="1" hangingPunct="1"/>
              <a:t>12</a:t>
            </a:fld>
            <a:endParaRPr lang="pl-PL" altLang="pl-PL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1FF331-C073-4C6B-8348-B0FA7443B9D9}" type="slidenum">
              <a:rPr lang="pl-PL" altLang="pl-PL">
                <a:latin typeface="Arial" charset="0"/>
              </a:rPr>
              <a:pPr eaLnBrk="1" hangingPunct="1"/>
              <a:t>13</a:t>
            </a:fld>
            <a:endParaRPr lang="pl-PL" altLang="pl-PL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92EF47A-A21A-4CC5-A32E-03CB7E19800D}" type="slidenum">
              <a:rPr lang="pl-PL" altLang="pl-PL">
                <a:latin typeface="Arial" charset="0"/>
              </a:rPr>
              <a:pPr eaLnBrk="1" hangingPunct="1"/>
              <a:t>21</a:t>
            </a:fld>
            <a:endParaRPr lang="pl-PL" altLang="pl-PL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F35F171-220F-46BA-8488-69C4E516E576}" type="slidenum">
              <a:rPr lang="pl-PL" altLang="pl-PL">
                <a:latin typeface="Arial" charset="0"/>
              </a:rPr>
              <a:pPr eaLnBrk="1" hangingPunct="1"/>
              <a:t>22</a:t>
            </a:fld>
            <a:endParaRPr lang="pl-PL" altLang="pl-PL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7665B6F-3CFB-429D-8A85-FAFF0D8EC28C}" type="slidenum">
              <a:rPr lang="pl-PL" altLang="pl-PL">
                <a:latin typeface="Arial" charset="0"/>
              </a:rPr>
              <a:pPr eaLnBrk="1" hangingPunct="1"/>
              <a:t>23</a:t>
            </a:fld>
            <a:endParaRPr lang="pl-PL" altLang="pl-PL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24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25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A57FBB-04FE-4F30-AD9D-D5D4B7C0D364}" type="slidenum">
              <a:rPr lang="pl-PL" altLang="pl-PL">
                <a:latin typeface="Arial" charset="0"/>
              </a:rPr>
              <a:pPr eaLnBrk="1" hangingPunct="1"/>
              <a:t>26</a:t>
            </a:fld>
            <a:endParaRPr lang="pl-PL" altLang="pl-PL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6C10F7-F8C9-4F16-A5CA-FDA55BC84E26}" type="slidenum">
              <a:rPr lang="pl-PL" altLang="pl-PL">
                <a:latin typeface="Arial" charset="0"/>
              </a:rPr>
              <a:pPr eaLnBrk="1" hangingPunct="1"/>
              <a:t>2</a:t>
            </a:fld>
            <a:endParaRPr lang="pl-PL" altLang="pl-PL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119381B-3646-4A80-AC57-DECBFBD3F66E}" type="slidenum">
              <a:rPr lang="pl-PL" altLang="pl-PL">
                <a:latin typeface="Arial" charset="0"/>
              </a:rPr>
              <a:pPr eaLnBrk="1" hangingPunct="1"/>
              <a:t>3</a:t>
            </a:fld>
            <a:endParaRPr lang="pl-PL" altLang="pl-PL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F75DE69-3E25-4E4D-BC7D-B06A3EC4368B}" type="slidenum">
              <a:rPr lang="pl-PL" altLang="pl-PL">
                <a:latin typeface="Arial" charset="0"/>
              </a:rPr>
              <a:pPr eaLnBrk="1" hangingPunct="1"/>
              <a:t>4</a:t>
            </a:fld>
            <a:endParaRPr lang="pl-PL" altLang="pl-PL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53C8A1-5111-433D-A954-E9E6D1C26605}" type="slidenum">
              <a:rPr lang="pl-PL" altLang="pl-PL">
                <a:latin typeface="Arial" charset="0"/>
              </a:rPr>
              <a:pPr eaLnBrk="1" hangingPunct="1"/>
              <a:t>5</a:t>
            </a:fld>
            <a:endParaRPr lang="pl-PL" altLang="pl-PL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4CB8627-8E28-43B3-9440-5531901A41C2}" type="slidenum">
              <a:rPr lang="pl-PL" altLang="pl-PL">
                <a:latin typeface="Arial" charset="0"/>
              </a:rPr>
              <a:pPr eaLnBrk="1" hangingPunct="1"/>
              <a:t>6</a:t>
            </a:fld>
            <a:endParaRPr lang="pl-PL" altLang="pl-PL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1BA4142-DE1C-450E-BE9A-288BE914F29B}" type="slidenum">
              <a:rPr lang="pl-PL" altLang="pl-PL">
                <a:latin typeface="Arial" charset="0"/>
              </a:rPr>
              <a:pPr eaLnBrk="1" hangingPunct="1"/>
              <a:t>7</a:t>
            </a:fld>
            <a:endParaRPr lang="pl-PL" altLang="pl-PL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513180D-7C36-4EF0-A368-9199EFE6E7C0}" type="slidenum">
              <a:rPr lang="pl-PL" altLang="pl-PL">
                <a:latin typeface="Arial" charset="0"/>
              </a:rPr>
              <a:pPr eaLnBrk="1" hangingPunct="1"/>
              <a:t>8</a:t>
            </a:fld>
            <a:endParaRPr lang="pl-PL" altLang="pl-PL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443219-CDA3-4A47-A4F4-F2BD332799AE}" type="slidenum">
              <a:rPr lang="pl-PL" altLang="pl-PL">
                <a:latin typeface="Arial" charset="0"/>
              </a:rPr>
              <a:pPr eaLnBrk="1" hangingPunct="1"/>
              <a:t>9</a:t>
            </a:fld>
            <a:endParaRPr lang="pl-PL" altLang="pl-PL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987AC8-1F45-4F40-B126-D5BF0C6103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900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A4A2-38BB-4985-A9C0-57D0278BC5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681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E8A6-1FA1-4234-BC41-04C91ACF9F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10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144780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713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l-PL" altLang="pl-PL" noProof="0" smtClean="0"/>
              <a:t>Kliknij, aby edytować styl wzorca tytułu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DEA75-CF32-4F29-99D3-A93DC07B79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034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CE76-2C7C-4731-B37C-AAF8FA591C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711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A7D2-DCB1-408E-B243-1BA3E6524F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9036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A41F-85DD-402F-B827-9D2BFE413A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571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0389-0B10-412C-B261-82216BC83C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168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BD7F-9C80-4C8B-9D30-4873F3C66D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3258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E746-332D-4BA6-B760-180C6F4E2A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2859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9C88-7814-4405-A926-8423F66295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51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A279-92B6-4CF2-991C-9DC326C5CA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869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F41E-EE71-451A-A839-F9911F22BD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105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4012-07E1-4B56-BBA3-F461A8FB31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688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3EF5-DCF1-452C-8B26-077574EFB5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840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E382-D308-4F5F-A3E4-47D7C1E4138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98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E24E-0FD4-40E8-B3D1-5A8B906955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86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6C7A-5FD0-4506-9FB7-23C54B2484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43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3CE4-2DF4-47B9-984B-593277AD8A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85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891C-8732-4E7B-8034-90D44106C7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845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2B2B-DDF0-4240-BE9F-B17E081AA6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61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E443-4628-4DD9-97EA-20AEED224E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53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fld id="{9ED38ABA-A485-4CBB-A79D-8AE4117D9C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2DEAC98A-156F-4C25-BB57-6FFECE1EF1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i.org.pl/strategia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PTI_Strategia_2011_2014-1.docx" TargetMode="External"/><Relationship Id="rId5" Type="http://schemas.openxmlformats.org/officeDocument/2006/relationships/hyperlink" Target="http://edu.rsei.umk.pl/mpti/course/category.php?id=3" TargetMode="External"/><Relationship Id="rId4" Type="http://schemas.openxmlformats.org/officeDocument/2006/relationships/hyperlink" Target="(2007)Strategia_rozwoju_PTI_na_lata_2007-2010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71400"/>
            <a:ext cx="7772400" cy="1371600"/>
          </a:xfrm>
        </p:spPr>
        <p:txBody>
          <a:bodyPr/>
          <a:lstStyle/>
          <a:p>
            <a:pPr eaLnBrk="1" hangingPunct="1"/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7650" y="3468688"/>
            <a:ext cx="7010400" cy="1600200"/>
          </a:xfrm>
        </p:spPr>
        <p:txBody>
          <a:bodyPr/>
          <a:lstStyle/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952875" y="3128963"/>
            <a:ext cx="1238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089" name="Group 41"/>
          <p:cNvGraphicFramePr>
            <a:graphicFrameLocks noGrp="1"/>
          </p:cNvGraphicFramePr>
          <p:nvPr/>
        </p:nvGraphicFramePr>
        <p:xfrm>
          <a:off x="468313" y="549275"/>
          <a:ext cx="1238250" cy="487620"/>
        </p:xfrm>
        <a:graphic>
          <a:graphicData uri="http://schemas.openxmlformats.org/drawingml/2006/table">
            <a:tbl>
              <a:tblPr/>
              <a:tblGrid>
                <a:gridCol w="1238250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000066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rgbClr val="000066"/>
                        </a:buCl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altLang="pl-PL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0" marB="456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323850" y="1700808"/>
            <a:ext cx="8352606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pl-PL" sz="3200" b="1" dirty="0">
                <a:latin typeface="Trebuchet MS" pitchFamily="34" charset="0"/>
              </a:rPr>
              <a:t>Strategia </a:t>
            </a:r>
            <a:r>
              <a:rPr lang="pl-PL" altLang="pl-PL" sz="3200" b="1" dirty="0" smtClean="0">
                <a:latin typeface="Trebuchet MS" pitchFamily="34" charset="0"/>
              </a:rPr>
              <a:t>organizacji – część I</a:t>
            </a:r>
            <a:endParaRPr lang="pl-PL" altLang="pl-PL" sz="3200" b="1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pl-PL" sz="2000" dirty="0">
                <a:latin typeface="Trebuchet MS" pitchFamily="34" charset="0"/>
              </a:rPr>
              <a:t>Wprowadzenie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pl-PL" altLang="pl-PL" sz="3200" b="1" dirty="0" smtClean="0">
                <a:latin typeface="Trebuchet MS" pitchFamily="34" charset="0"/>
              </a:rPr>
              <a:t>Strategia w PTI – część II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pl-PL" altLang="pl-PL" sz="2000" dirty="0" smtClean="0">
                <a:latin typeface="Trebuchet MS" pitchFamily="34" charset="0"/>
              </a:rPr>
              <a:t>Krótka historia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pl-PL" altLang="pl-PL" sz="3200" b="1" dirty="0" smtClean="0">
                <a:latin typeface="Trebuchet MS" pitchFamily="34" charset="0"/>
              </a:rPr>
              <a:t>Konkluzja </a:t>
            </a:r>
            <a:r>
              <a:rPr lang="pl-PL" altLang="pl-PL" sz="3200" b="1" dirty="0">
                <a:latin typeface="Trebuchet MS" pitchFamily="34" charset="0"/>
              </a:rPr>
              <a:t>– część </a:t>
            </a:r>
            <a:r>
              <a:rPr lang="pl-PL" altLang="pl-PL" sz="3200" b="1" dirty="0" smtClean="0">
                <a:latin typeface="Trebuchet MS" pitchFamily="34" charset="0"/>
              </a:rPr>
              <a:t>III</a:t>
            </a:r>
            <a:endParaRPr lang="pl-PL" altLang="pl-PL" sz="3200" b="1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</a:pPr>
            <a:endParaRPr lang="pl-PL" altLang="pl-PL" sz="2400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pl-PL" altLang="pl-PL" sz="2000" dirty="0" smtClean="0">
                <a:latin typeface="Trebuchet MS" pitchFamily="34" charset="0"/>
              </a:rPr>
              <a:t>Bydgoszcz – Warszawa, 19-22 lutego 2015 r.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pl-PL" altLang="pl-PL" sz="2000" dirty="0" smtClean="0">
                <a:latin typeface="Trebuchet MS" pitchFamily="34" charset="0"/>
              </a:rPr>
              <a:t>Materiał na naradę zespołów zjazdowych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 dirty="0">
              <a:latin typeface="Trebuchet MS" pitchFamily="34" charset="0"/>
            </a:endParaRPr>
          </a:p>
        </p:txBody>
      </p:sp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5868590" y="5957143"/>
            <a:ext cx="44640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l-PL" altLang="pl-PL" dirty="0">
                <a:latin typeface="Trebuchet MS" pitchFamily="34" charset="0"/>
              </a:rPr>
              <a:t>Wiceprezes PTI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l-PL" altLang="pl-PL" dirty="0">
                <a:latin typeface="Trebuchet MS" pitchFamily="34" charset="0"/>
              </a:rPr>
              <a:t>dr inż. Janusz Dorożyński</a:t>
            </a:r>
          </a:p>
        </p:txBody>
      </p:sp>
      <p:pic>
        <p:nvPicPr>
          <p:cNvPr id="5129" name="Picture 42" descr="logo_PTI(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9263"/>
            <a:ext cx="1768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4339" name="AutoShape 90"/>
          <p:cNvSpPr>
            <a:spLocks noChangeAspect="1" noChangeArrowheads="1"/>
          </p:cNvSpPr>
          <p:nvPr/>
        </p:nvSpPr>
        <p:spPr bwMode="auto">
          <a:xfrm>
            <a:off x="1547813" y="1341438"/>
            <a:ext cx="6119812" cy="5084762"/>
          </a:xfrm>
          <a:prstGeom prst="rect">
            <a:avLst/>
          </a:prstGeom>
          <a:solidFill>
            <a:srgbClr val="CCFFFF">
              <a:alpha val="2392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14340" name="Group 91"/>
          <p:cNvGrpSpPr>
            <a:grpSpLocks/>
          </p:cNvGrpSpPr>
          <p:nvPr/>
        </p:nvGrpSpPr>
        <p:grpSpPr bwMode="auto">
          <a:xfrm>
            <a:off x="2198688" y="1716088"/>
            <a:ext cx="4810125" cy="4383087"/>
            <a:chOff x="2512" y="2229"/>
            <a:chExt cx="7574" cy="6904"/>
          </a:xfrm>
        </p:grpSpPr>
        <p:sp>
          <p:nvSpPr>
            <p:cNvPr id="14341" name="Text Box 92"/>
            <p:cNvSpPr txBox="1">
              <a:spLocks noChangeArrowheads="1"/>
            </p:cNvSpPr>
            <p:nvPr/>
          </p:nvSpPr>
          <p:spPr bwMode="auto">
            <a:xfrm>
              <a:off x="2512" y="2229"/>
              <a:ext cx="7440" cy="546"/>
            </a:xfrm>
            <a:prstGeom prst="rect">
              <a:avLst/>
            </a:prstGeom>
            <a:solidFill>
              <a:srgbClr val="FFFF00">
                <a:alpha val="4196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>
                  <a:latin typeface="Trebuchet MS" pitchFamily="34" charset="0"/>
                </a:rPr>
                <a:t>Wizja organizacji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2" name="Text Box 93"/>
            <p:cNvSpPr txBox="1">
              <a:spLocks noChangeArrowheads="1"/>
            </p:cNvSpPr>
            <p:nvPr/>
          </p:nvSpPr>
          <p:spPr bwMode="auto">
            <a:xfrm>
              <a:off x="2542" y="3273"/>
              <a:ext cx="3495" cy="4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>
                  <a:latin typeface="Trebuchet MS" pitchFamily="34" charset="0"/>
                </a:rPr>
                <a:t>Atuty w firmie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3" name="Text Box 94"/>
            <p:cNvSpPr txBox="1">
              <a:spLocks noChangeArrowheads="1"/>
            </p:cNvSpPr>
            <p:nvPr/>
          </p:nvSpPr>
          <p:spPr bwMode="auto">
            <a:xfrm>
              <a:off x="6538" y="3273"/>
              <a:ext cx="3493" cy="4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>
                  <a:latin typeface="Trebuchet MS" pitchFamily="34" charset="0"/>
                </a:rPr>
                <a:t>Szanse w otoczeniu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4" name="Text Box 95"/>
            <p:cNvSpPr txBox="1">
              <a:spLocks noChangeArrowheads="1"/>
            </p:cNvSpPr>
            <p:nvPr/>
          </p:nvSpPr>
          <p:spPr bwMode="auto">
            <a:xfrm>
              <a:off x="2616" y="4260"/>
              <a:ext cx="7441" cy="4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>
                  <a:latin typeface="Trebuchet MS" pitchFamily="34" charset="0"/>
                </a:rPr>
                <a:t>Misja organizacji</a:t>
              </a: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5" name="Text Box 96"/>
            <p:cNvSpPr txBox="1">
              <a:spLocks noChangeArrowheads="1"/>
            </p:cNvSpPr>
            <p:nvPr/>
          </p:nvSpPr>
          <p:spPr bwMode="auto">
            <a:xfrm>
              <a:off x="2679" y="6082"/>
              <a:ext cx="1542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6" name="Text Box 97"/>
            <p:cNvSpPr txBox="1">
              <a:spLocks noChangeArrowheads="1"/>
            </p:cNvSpPr>
            <p:nvPr/>
          </p:nvSpPr>
          <p:spPr bwMode="auto">
            <a:xfrm>
              <a:off x="4614" y="6082"/>
              <a:ext cx="1542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7" name="Text Box 98"/>
            <p:cNvSpPr txBox="1">
              <a:spLocks noChangeArrowheads="1"/>
            </p:cNvSpPr>
            <p:nvPr/>
          </p:nvSpPr>
          <p:spPr bwMode="auto">
            <a:xfrm>
              <a:off x="6566" y="6082"/>
              <a:ext cx="1540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8" name="Text Box 99"/>
            <p:cNvSpPr txBox="1">
              <a:spLocks noChangeArrowheads="1"/>
            </p:cNvSpPr>
            <p:nvPr/>
          </p:nvSpPr>
          <p:spPr bwMode="auto">
            <a:xfrm>
              <a:off x="8516" y="6082"/>
              <a:ext cx="1542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Cel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49" name="Text Box 100"/>
            <p:cNvSpPr txBox="1">
              <a:spLocks noChangeArrowheads="1"/>
            </p:cNvSpPr>
            <p:nvPr/>
          </p:nvSpPr>
          <p:spPr bwMode="auto">
            <a:xfrm>
              <a:off x="2585" y="5116"/>
              <a:ext cx="7441" cy="4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>
                  <a:latin typeface="Trebuchet MS" pitchFamily="34" charset="0"/>
                </a:rPr>
                <a:t>Cele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50" name="Text Box 101"/>
            <p:cNvSpPr txBox="1">
              <a:spLocks noChangeArrowheads="1"/>
            </p:cNvSpPr>
            <p:nvPr/>
          </p:nvSpPr>
          <p:spPr bwMode="auto">
            <a:xfrm>
              <a:off x="2645" y="7078"/>
              <a:ext cx="7441" cy="4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>
                  <a:latin typeface="Trebuchet MS" pitchFamily="34" charset="0"/>
                </a:rPr>
                <a:t>Działania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14351" name="AutoShape 102"/>
            <p:cNvCxnSpPr>
              <a:cxnSpLocks noChangeShapeType="1"/>
              <a:stCxn id="14343" idx="1"/>
              <a:endCxn id="14342" idx="3"/>
            </p:cNvCxnSpPr>
            <p:nvPr/>
          </p:nvCxnSpPr>
          <p:spPr bwMode="auto">
            <a:xfrm flipH="1">
              <a:off x="6037" y="3502"/>
              <a:ext cx="501" cy="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2" name="Line 103"/>
            <p:cNvSpPr>
              <a:spLocks noChangeShapeType="1"/>
            </p:cNvSpPr>
            <p:nvPr/>
          </p:nvSpPr>
          <p:spPr bwMode="auto">
            <a:xfrm>
              <a:off x="3322" y="2761"/>
              <a:ext cx="0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3" name="Line 104"/>
            <p:cNvSpPr>
              <a:spLocks noChangeShapeType="1"/>
            </p:cNvSpPr>
            <p:nvPr/>
          </p:nvSpPr>
          <p:spPr bwMode="auto">
            <a:xfrm>
              <a:off x="9192" y="2781"/>
              <a:ext cx="1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4" name="Line 105"/>
            <p:cNvSpPr>
              <a:spLocks noChangeShapeType="1"/>
            </p:cNvSpPr>
            <p:nvPr/>
          </p:nvSpPr>
          <p:spPr bwMode="auto">
            <a:xfrm>
              <a:off x="3322" y="3734"/>
              <a:ext cx="1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5" name="Line 106"/>
            <p:cNvSpPr>
              <a:spLocks noChangeShapeType="1"/>
            </p:cNvSpPr>
            <p:nvPr/>
          </p:nvSpPr>
          <p:spPr bwMode="auto">
            <a:xfrm>
              <a:off x="9192" y="3729"/>
              <a:ext cx="1" cy="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6" name="Line 107"/>
            <p:cNvSpPr>
              <a:spLocks noChangeShapeType="1"/>
            </p:cNvSpPr>
            <p:nvPr/>
          </p:nvSpPr>
          <p:spPr bwMode="auto">
            <a:xfrm>
              <a:off x="6307" y="4712"/>
              <a:ext cx="1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7" name="Line 108"/>
            <p:cNvSpPr>
              <a:spLocks noChangeShapeType="1"/>
            </p:cNvSpPr>
            <p:nvPr/>
          </p:nvSpPr>
          <p:spPr bwMode="auto">
            <a:xfrm>
              <a:off x="3492" y="5500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8" name="Line 109"/>
            <p:cNvSpPr>
              <a:spLocks noChangeShapeType="1"/>
            </p:cNvSpPr>
            <p:nvPr/>
          </p:nvSpPr>
          <p:spPr bwMode="auto">
            <a:xfrm>
              <a:off x="5367" y="5530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59" name="Line 110"/>
            <p:cNvSpPr>
              <a:spLocks noChangeShapeType="1"/>
            </p:cNvSpPr>
            <p:nvPr/>
          </p:nvSpPr>
          <p:spPr bwMode="auto">
            <a:xfrm>
              <a:off x="7437" y="5530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0" name="Line 111"/>
            <p:cNvSpPr>
              <a:spLocks noChangeShapeType="1"/>
            </p:cNvSpPr>
            <p:nvPr/>
          </p:nvSpPr>
          <p:spPr bwMode="auto">
            <a:xfrm>
              <a:off x="9297" y="5515"/>
              <a:ext cx="1" cy="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1" name="Line 112"/>
            <p:cNvSpPr>
              <a:spLocks noChangeShapeType="1"/>
            </p:cNvSpPr>
            <p:nvPr/>
          </p:nvSpPr>
          <p:spPr bwMode="auto">
            <a:xfrm>
              <a:off x="5330" y="6515"/>
              <a:ext cx="8" cy="1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2" name="Line 113"/>
            <p:cNvSpPr>
              <a:spLocks noChangeShapeType="1"/>
            </p:cNvSpPr>
            <p:nvPr/>
          </p:nvSpPr>
          <p:spPr bwMode="auto">
            <a:xfrm>
              <a:off x="7444" y="6505"/>
              <a:ext cx="16" cy="1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3" name="Line 114"/>
            <p:cNvSpPr>
              <a:spLocks noChangeShapeType="1"/>
            </p:cNvSpPr>
            <p:nvPr/>
          </p:nvSpPr>
          <p:spPr bwMode="auto">
            <a:xfrm>
              <a:off x="9267" y="6523"/>
              <a:ext cx="9" cy="1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64" name="Text Box 115"/>
            <p:cNvSpPr txBox="1">
              <a:spLocks noChangeArrowheads="1"/>
            </p:cNvSpPr>
            <p:nvPr/>
          </p:nvSpPr>
          <p:spPr bwMode="auto">
            <a:xfrm>
              <a:off x="3188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5" name="Text Box 116"/>
            <p:cNvSpPr txBox="1">
              <a:spLocks noChangeArrowheads="1"/>
            </p:cNvSpPr>
            <p:nvPr/>
          </p:nvSpPr>
          <p:spPr bwMode="auto">
            <a:xfrm>
              <a:off x="3188" y="810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6" name="Text Box 117"/>
            <p:cNvSpPr txBox="1">
              <a:spLocks noChangeArrowheads="1"/>
            </p:cNvSpPr>
            <p:nvPr/>
          </p:nvSpPr>
          <p:spPr bwMode="auto">
            <a:xfrm>
              <a:off x="3188" y="8445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7" name="Text Box 118"/>
            <p:cNvSpPr txBox="1">
              <a:spLocks noChangeArrowheads="1"/>
            </p:cNvSpPr>
            <p:nvPr/>
          </p:nvSpPr>
          <p:spPr bwMode="auto">
            <a:xfrm>
              <a:off x="3188" y="879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8" name="Text Box 119"/>
            <p:cNvSpPr txBox="1">
              <a:spLocks noChangeArrowheads="1"/>
            </p:cNvSpPr>
            <p:nvPr/>
          </p:nvSpPr>
          <p:spPr bwMode="auto">
            <a:xfrm>
              <a:off x="5139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69" name="Text Box 120"/>
            <p:cNvSpPr txBox="1">
              <a:spLocks noChangeArrowheads="1"/>
            </p:cNvSpPr>
            <p:nvPr/>
          </p:nvSpPr>
          <p:spPr bwMode="auto">
            <a:xfrm>
              <a:off x="5139" y="810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0" name="Text Box 121"/>
            <p:cNvSpPr txBox="1">
              <a:spLocks noChangeArrowheads="1"/>
            </p:cNvSpPr>
            <p:nvPr/>
          </p:nvSpPr>
          <p:spPr bwMode="auto">
            <a:xfrm>
              <a:off x="5139" y="8445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1" name="Text Box 122"/>
            <p:cNvSpPr txBox="1">
              <a:spLocks noChangeArrowheads="1"/>
            </p:cNvSpPr>
            <p:nvPr/>
          </p:nvSpPr>
          <p:spPr bwMode="auto">
            <a:xfrm>
              <a:off x="5139" y="8790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2" name="Text Box 123"/>
            <p:cNvSpPr txBox="1">
              <a:spLocks noChangeArrowheads="1"/>
            </p:cNvSpPr>
            <p:nvPr/>
          </p:nvSpPr>
          <p:spPr bwMode="auto">
            <a:xfrm>
              <a:off x="9009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3" name="Text Box 124"/>
            <p:cNvSpPr txBox="1">
              <a:spLocks noChangeArrowheads="1"/>
            </p:cNvSpPr>
            <p:nvPr/>
          </p:nvSpPr>
          <p:spPr bwMode="auto">
            <a:xfrm>
              <a:off x="9009" y="8092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4" name="Text Box 125"/>
            <p:cNvSpPr txBox="1">
              <a:spLocks noChangeArrowheads="1"/>
            </p:cNvSpPr>
            <p:nvPr/>
          </p:nvSpPr>
          <p:spPr bwMode="auto">
            <a:xfrm>
              <a:off x="9009" y="8437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5" name="Text Box 126"/>
            <p:cNvSpPr txBox="1">
              <a:spLocks noChangeArrowheads="1"/>
            </p:cNvSpPr>
            <p:nvPr/>
          </p:nvSpPr>
          <p:spPr bwMode="auto">
            <a:xfrm>
              <a:off x="9009" y="8782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6" name="Text Box 127"/>
            <p:cNvSpPr txBox="1">
              <a:spLocks noChangeArrowheads="1"/>
            </p:cNvSpPr>
            <p:nvPr/>
          </p:nvSpPr>
          <p:spPr bwMode="auto">
            <a:xfrm>
              <a:off x="7089" y="7756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7" name="Text Box 128"/>
            <p:cNvSpPr txBox="1">
              <a:spLocks noChangeArrowheads="1"/>
            </p:cNvSpPr>
            <p:nvPr/>
          </p:nvSpPr>
          <p:spPr bwMode="auto">
            <a:xfrm>
              <a:off x="7089" y="8099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8" name="Text Box 129"/>
            <p:cNvSpPr txBox="1">
              <a:spLocks noChangeArrowheads="1"/>
            </p:cNvSpPr>
            <p:nvPr/>
          </p:nvSpPr>
          <p:spPr bwMode="auto">
            <a:xfrm>
              <a:off x="7089" y="8444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Działanie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79" name="Text Box 130"/>
            <p:cNvSpPr txBox="1">
              <a:spLocks noChangeArrowheads="1"/>
            </p:cNvSpPr>
            <p:nvPr/>
          </p:nvSpPr>
          <p:spPr bwMode="auto">
            <a:xfrm>
              <a:off x="7089" y="8789"/>
              <a:ext cx="1017" cy="3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…</a:t>
              </a:r>
              <a:endParaRPr lang="pl-PL" altLang="pl-PL" sz="1200">
                <a:latin typeface="Trebuchet MS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 sz="1200">
                <a:latin typeface="Trebuchet MS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14380" name="Line 131"/>
            <p:cNvSpPr>
              <a:spLocks noChangeShapeType="1"/>
            </p:cNvSpPr>
            <p:nvPr/>
          </p:nvSpPr>
          <p:spPr bwMode="auto">
            <a:xfrm>
              <a:off x="3477" y="6510"/>
              <a:ext cx="1" cy="1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b="1" dirty="0" smtClean="0"/>
              <a:t>Wizja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b="1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None/>
            </a:pPr>
            <a:r>
              <a:rPr lang="pl-PL" altLang="pl-PL" sz="1800" dirty="0" smtClean="0"/>
              <a:t>Samoidentyfikacja organizacji zwrócona ku przyszłości. Dotyczy określania przyszłej pozycji i kierunku rozwoju organizacji, wymaganych zmian w sposobach prowadzenia działalności i konkurowania, przewidywania zmian w stanie i strukturze potrzeb interesariuszy, warunkach działania i sposobach sprostania nowym wyzwaniom. 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Powinna odpowiadać na pytania: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566738" y="3789363"/>
            <a:ext cx="8325742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38747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06216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65430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24643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036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1608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6180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0752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endParaRPr lang="pl-PL" altLang="pl-PL" sz="800" b="1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Jakie cechy naszej organizacji są wyjątkowe?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Jakie wartości będą priorytetami w następnej dekadzie?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Co mnie samego skłoniłoby do zaangażowania się w realizację tej wizji?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Jakie potrzeby </a:t>
            </a:r>
            <a:r>
              <a:rPr lang="pl-PL" altLang="pl-PL" sz="1700" dirty="0" smtClean="0"/>
              <a:t>otoczenia </a:t>
            </a:r>
            <a:r>
              <a:rPr lang="pl-PL" altLang="pl-PL" sz="1700" dirty="0"/>
              <a:t>może i powinna spełnić nasza </a:t>
            </a:r>
            <a:r>
              <a:rPr lang="pl-PL" altLang="pl-PL" sz="1700" dirty="0" smtClean="0"/>
              <a:t>organizacja?</a:t>
            </a:r>
            <a:endParaRPr lang="pl-PL" altLang="pl-PL" sz="17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I najważniejsze: jakie sukcesy, przedsięwzięcia </a:t>
            </a:r>
            <a:r>
              <a:rPr lang="pl-PL" altLang="pl-PL" sz="1700" dirty="0" smtClean="0"/>
              <a:t>naszej organizacji </a:t>
            </a:r>
            <a:r>
              <a:rPr lang="pl-PL" altLang="pl-PL" sz="1700" dirty="0"/>
              <a:t>sprawiłyby, że byłbym oddany, zadowolony i dumny z własnego wkładu w te osiągnięcia?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47775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b="1" dirty="0" smtClean="0"/>
              <a:t>Misja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b="1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Koncentruje się na teraźniejszości, określa przez pryzmat dotychczasowych działań sposoby zaspokajania produktami organizacji potrzeb jej interesariuszy. 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Określając stan istniejący ustala logiczny punkt wyjścia do wypracowania wizji.</a:t>
            </a:r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dirty="0" smtClean="0"/>
          </a:p>
          <a:p>
            <a:pPr marL="0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Dobrze sformułowana misja spełnia następujące funkcje: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566738" y="3494088"/>
            <a:ext cx="7921625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47002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14471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73685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32898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861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2433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7005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1577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endParaRPr lang="pl-PL" altLang="pl-PL" sz="800" b="1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b="1" dirty="0"/>
              <a:t>ukierunkowania</a:t>
            </a:r>
            <a:r>
              <a:rPr lang="pl-PL" altLang="pl-PL" sz="1700" dirty="0"/>
              <a:t> - ułatwia generację i przyjmowanie celów strategicznych,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b="1" dirty="0"/>
              <a:t>stabilizacji</a:t>
            </a:r>
            <a:r>
              <a:rPr lang="pl-PL" altLang="pl-PL" sz="1700" dirty="0"/>
              <a:t> – buduje pewność pracowników co do trwałości zasad,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b="1" dirty="0"/>
              <a:t>uwiarygodnienia</a:t>
            </a:r>
            <a:r>
              <a:rPr lang="pl-PL" altLang="pl-PL" sz="1700" dirty="0"/>
              <a:t> – propaguje pozytywny wizerunek osobowości </a:t>
            </a:r>
            <a:r>
              <a:rPr lang="pl-PL" altLang="pl-PL" sz="1700" dirty="0" smtClean="0"/>
              <a:t>organizacji,</a:t>
            </a:r>
            <a:endParaRPr lang="pl-PL" altLang="pl-PL" sz="17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b="1" dirty="0"/>
              <a:t>integracji</a:t>
            </a:r>
            <a:r>
              <a:rPr lang="pl-PL" altLang="pl-PL" sz="1700" dirty="0"/>
              <a:t> - skupia zespoły </a:t>
            </a:r>
            <a:r>
              <a:rPr lang="pl-PL" altLang="pl-PL" sz="1700" dirty="0" smtClean="0"/>
              <a:t>wokół </a:t>
            </a:r>
            <a:r>
              <a:rPr lang="pl-PL" altLang="pl-PL" sz="1700" dirty="0"/>
              <a:t>strategii </a:t>
            </a:r>
            <a:r>
              <a:rPr lang="pl-PL" altLang="pl-PL" sz="1700" dirty="0" smtClean="0"/>
              <a:t>organizacji </a:t>
            </a:r>
            <a:r>
              <a:rPr lang="pl-PL" altLang="pl-PL" sz="1700" dirty="0"/>
              <a:t>i pozwala na zbiorową identyfikację </a:t>
            </a:r>
            <a:r>
              <a:rPr lang="pl-PL" altLang="pl-PL" sz="1700" dirty="0" smtClean="0"/>
              <a:t>z nią,</a:t>
            </a:r>
            <a:endParaRPr lang="pl-PL" altLang="pl-PL" sz="17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b="1" dirty="0"/>
              <a:t>inspiracji</a:t>
            </a:r>
            <a:r>
              <a:rPr lang="pl-PL" altLang="pl-PL" sz="1700" dirty="0"/>
              <a:t> – otwiera na nieustanne poszukiwania innowacji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000" b="1" dirty="0" smtClean="0"/>
              <a:t>Cele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b="1" dirty="0" smtClean="0"/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Pożądane przyszłe ciągłe lub ograniczone w czasie stany, a więc: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cel nadrzędny, generalny – najbardziej pożądany stan  wynikający z istoty autonomicznej organizacji, a więc może to być wspomniane wcześniej samo istnienie organizacji;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cele pochodne realizacji celu nadrzędnego wyznaczane podczas opracowania strategii lub w fazie układania planów strategicznych na bazie strategii jako np. cele zadaniowe lub cele podrzędne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endParaRPr lang="pl-PL" altLang="pl-PL" sz="800" dirty="0" smtClean="0"/>
          </a:p>
          <a:p>
            <a:pPr marL="265113" indent="-26511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Powinny one być: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9750" y="4292600"/>
            <a:ext cx="79216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47002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14471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73685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32898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861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2433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7005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15778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endParaRPr lang="pl-PL" altLang="pl-PL" sz="800" b="1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hierarchiczne, aktualne, realne, zrozumiałe;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zbieżne z celami pracowników, a zwłaszcza kadry </a:t>
            </a:r>
            <a:r>
              <a:rPr lang="pl-PL" altLang="pl-PL" sz="1700" dirty="0" smtClean="0"/>
              <a:t>zarządczej;</a:t>
            </a:r>
            <a:endParaRPr lang="pl-PL" altLang="pl-PL" sz="1700" dirty="0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700" dirty="0"/>
              <a:t>usystematyzowane według harmonogramu tworząc układ kamieni milowych zamykających rozdziały planowanej realizacji strategii.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pic>
        <p:nvPicPr>
          <p:cNvPr id="18436" name="Picture 4" descr="Pętla strategicz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28775"/>
            <a:ext cx="54737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/>
              <a:t>Cykliczny (spiralny) charakter zarządzania strategicznego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pic>
        <p:nvPicPr>
          <p:cNvPr id="19460" name="Picture 4" descr="Model analizy strategiczn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9075"/>
            <a:ext cx="70580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/>
              <a:t>Analizowanie i wypracowywanie strategii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647825" y="1628775"/>
            <a:ext cx="5681663" cy="4941888"/>
            <a:chOff x="1038" y="706"/>
            <a:chExt cx="3579" cy="3433"/>
          </a:xfrm>
        </p:grpSpPr>
        <p:sp>
          <p:nvSpPr>
            <p:cNvPr id="20486" name="AutoShape 5"/>
            <p:cNvSpPr>
              <a:spLocks noChangeAspect="1" noChangeArrowheads="1"/>
            </p:cNvSpPr>
            <p:nvPr/>
          </p:nvSpPr>
          <p:spPr bwMode="auto">
            <a:xfrm>
              <a:off x="1038" y="706"/>
              <a:ext cx="3579" cy="3433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1156" y="1071"/>
              <a:ext cx="1818" cy="1530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bIns="1080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Mini SKAn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439" y="1234"/>
              <a:ext cx="1401" cy="198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000000"/>
                  </a:solidFill>
                  <a:latin typeface="Trebuchet MS" pitchFamily="34" charset="0"/>
                </a:rPr>
                <a:t>1 </a:t>
              </a:r>
              <a:r>
                <a:rPr lang="pl-PL" altLang="pl-PL" sz="1000">
                  <a:solidFill>
                    <a:srgbClr val="000000"/>
                  </a:solidFill>
                  <a:latin typeface="Trebuchet MS" pitchFamily="34" charset="0"/>
                </a:rPr>
                <a:t>Zdefiniuj i wypisz aktualne cele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489" name="AutoShape 8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2140" y="1432"/>
              <a:ext cx="0" cy="1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1439" y="1565"/>
              <a:ext cx="1401" cy="186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000000"/>
                  </a:solidFill>
                  <a:latin typeface="Trebuchet MS" pitchFamily="34" charset="0"/>
                </a:rPr>
                <a:t>2 </a:t>
              </a:r>
              <a:r>
                <a:rPr lang="pl-PL" altLang="pl-PL" sz="1000">
                  <a:solidFill>
                    <a:srgbClr val="000000"/>
                  </a:solidFill>
                  <a:latin typeface="Trebuchet MS" pitchFamily="34" charset="0"/>
                </a:rPr>
                <a:t>Uporządkuj cele w rankingu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1439" y="1883"/>
              <a:ext cx="1401" cy="222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000000"/>
                  </a:solidFill>
                  <a:latin typeface="Trebuchet MS" pitchFamily="34" charset="0"/>
                </a:rPr>
                <a:t>3 </a:t>
              </a:r>
              <a:r>
                <a:rPr lang="pl-PL" altLang="pl-PL" sz="1000">
                  <a:solidFill>
                    <a:srgbClr val="000000"/>
                  </a:solidFill>
                  <a:latin typeface="Trebuchet MS" pitchFamily="34" charset="0"/>
                </a:rPr>
                <a:t>Wybierz cel najważniejszy </a:t>
              </a:r>
              <a:r>
                <a:rPr lang="pl-PL" altLang="pl-PL" sz="1000" i="1">
                  <a:solidFill>
                    <a:srgbClr val="000000"/>
                  </a:solidFill>
                  <a:latin typeface="Trebuchet MS" pitchFamily="34" charset="0"/>
                </a:rPr>
                <a:t>(TRO)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492" name="Rectangle 11"/>
            <p:cNvSpPr>
              <a:spLocks noChangeArrowheads="1"/>
            </p:cNvSpPr>
            <p:nvPr/>
          </p:nvSpPr>
          <p:spPr bwMode="auto">
            <a:xfrm>
              <a:off x="1439" y="2239"/>
              <a:ext cx="1401" cy="2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4 </a:t>
              </a:r>
              <a:r>
                <a:rPr lang="pl-PL" altLang="pl-PL" sz="1000">
                  <a:latin typeface="Trebuchet MS" pitchFamily="34" charset="0"/>
                </a:rPr>
                <a:t>Utwórz SWOT w kontekście celi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493" name="AutoShape 12"/>
            <p:cNvCxnSpPr>
              <a:cxnSpLocks noChangeShapeType="1"/>
              <a:stCxn id="20490" idx="2"/>
              <a:endCxn id="20491" idx="0"/>
            </p:cNvCxnSpPr>
            <p:nvPr/>
          </p:nvCxnSpPr>
          <p:spPr bwMode="auto">
            <a:xfrm>
              <a:off x="2140" y="1751"/>
              <a:ext cx="0" cy="1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4" name="AutoShape 13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>
              <a:off x="2140" y="2105"/>
              <a:ext cx="0" cy="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5" name="AutoShape 14"/>
            <p:cNvCxnSpPr>
              <a:cxnSpLocks noChangeShapeType="1"/>
              <a:stCxn id="20492" idx="2"/>
              <a:endCxn id="20523" idx="0"/>
            </p:cNvCxnSpPr>
            <p:nvPr/>
          </p:nvCxnSpPr>
          <p:spPr bwMode="auto">
            <a:xfrm>
              <a:off x="2140" y="2448"/>
              <a:ext cx="7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AutoShape 15"/>
            <p:cNvCxnSpPr>
              <a:cxnSpLocks noChangeShapeType="1"/>
              <a:stCxn id="20523" idx="1"/>
              <a:endCxn id="20491" idx="1"/>
            </p:cNvCxnSpPr>
            <p:nvPr/>
          </p:nvCxnSpPr>
          <p:spPr bwMode="auto">
            <a:xfrm rot="10800000">
              <a:off x="1439" y="1994"/>
              <a:ext cx="48" cy="900"/>
            </a:xfrm>
            <a:prstGeom prst="bentConnector3">
              <a:avLst>
                <a:gd name="adj1" fmla="val 4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7" name="Rectangle 16"/>
            <p:cNvSpPr>
              <a:spLocks noChangeArrowheads="1"/>
            </p:cNvSpPr>
            <p:nvPr/>
          </p:nvSpPr>
          <p:spPr bwMode="auto">
            <a:xfrm>
              <a:off x="1439" y="3585"/>
              <a:ext cx="1419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6 </a:t>
              </a:r>
              <a:r>
                <a:rPr lang="pl-PL" altLang="pl-PL" sz="1000" b="1">
                  <a:latin typeface="Trebuchet MS" pitchFamily="34" charset="0"/>
                </a:rPr>
                <a:t>Na bazie SWOT</a:t>
              </a:r>
              <a:r>
                <a:rPr lang="pl-PL" altLang="pl-PL" sz="900" b="1">
                  <a:latin typeface="Trebuchet MS" pitchFamily="34" charset="0"/>
                </a:rPr>
                <a:t> </a:t>
              </a:r>
              <a:r>
                <a:rPr lang="pl-PL" altLang="pl-PL" sz="1000" b="1">
                  <a:solidFill>
                    <a:srgbClr val="5F5F5F"/>
                  </a:solidFill>
                  <a:latin typeface="Trebuchet MS" pitchFamily="34" charset="0"/>
                </a:rPr>
                <a:t>(i analizy rynku)</a:t>
              </a:r>
              <a:r>
                <a:rPr lang="pl-PL" altLang="pl-PL" sz="1000" b="1">
                  <a:latin typeface="Trebuchet MS" pitchFamily="34" charset="0"/>
                </a:rPr>
                <a:t> stwórz strategie</a:t>
              </a:r>
              <a:endParaRPr lang="pl-PL" altLang="pl-PL">
                <a:latin typeface="Trebuchet MS" pitchFamily="34" charset="0"/>
              </a:endParaRPr>
            </a:p>
          </p:txBody>
        </p:sp>
        <p:grpSp>
          <p:nvGrpSpPr>
            <p:cNvPr id="20498" name="Group 17"/>
            <p:cNvGrpSpPr>
              <a:grpSpLocks/>
            </p:cNvGrpSpPr>
            <p:nvPr/>
          </p:nvGrpSpPr>
          <p:grpSpPr bwMode="auto">
            <a:xfrm>
              <a:off x="1445" y="2692"/>
              <a:ext cx="1361" cy="554"/>
              <a:chOff x="2483" y="7366"/>
              <a:chExt cx="3300" cy="1384"/>
            </a:xfrm>
          </p:grpSpPr>
          <p:sp>
            <p:nvSpPr>
              <p:cNvPr id="20523" name="AutoShape 18"/>
              <p:cNvSpPr>
                <a:spLocks noChangeArrowheads="1"/>
              </p:cNvSpPr>
              <p:nvPr/>
            </p:nvSpPr>
            <p:spPr bwMode="auto">
              <a:xfrm>
                <a:off x="2586" y="7366"/>
                <a:ext cx="3197" cy="101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>
                    <a:latin typeface="Trebuchet MS" pitchFamily="34" charset="0"/>
                  </a:rPr>
                  <a:t>5 </a:t>
                </a:r>
                <a:r>
                  <a:rPr lang="pl-PL" altLang="pl-PL" sz="1000">
                    <a:latin typeface="Trebuchet MS" pitchFamily="34" charset="0"/>
                  </a:rPr>
                  <a:t>Cele są wykonalne?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4" name="Text Box 19"/>
              <p:cNvSpPr txBox="1">
                <a:spLocks noChangeArrowheads="1"/>
              </p:cNvSpPr>
              <p:nvPr/>
            </p:nvSpPr>
            <p:spPr bwMode="auto">
              <a:xfrm>
                <a:off x="4461" y="8370"/>
                <a:ext cx="300" cy="38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latin typeface="Trebuchet MS" pitchFamily="34" charset="0"/>
                  </a:rPr>
                  <a:t>T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5" name="Text Box 20"/>
              <p:cNvSpPr txBox="1">
                <a:spLocks noChangeArrowheads="1"/>
              </p:cNvSpPr>
              <p:nvPr/>
            </p:nvSpPr>
            <p:spPr bwMode="auto">
              <a:xfrm>
                <a:off x="2483" y="7979"/>
                <a:ext cx="300" cy="45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>
                    <a:latin typeface="Trebuchet MS" pitchFamily="34" charset="0"/>
                  </a:rPr>
                  <a:t>N</a:t>
                </a:r>
                <a:endParaRPr lang="pl-PL" altLang="pl-PL">
                  <a:latin typeface="Trebuchet MS" pitchFamily="34" charset="0"/>
                </a:endParaRPr>
              </a:p>
            </p:txBody>
          </p:sp>
        </p:grpSp>
        <p:sp>
          <p:nvSpPr>
            <p:cNvPr id="20499" name="Rectangle 21"/>
            <p:cNvSpPr>
              <a:spLocks noChangeArrowheads="1"/>
            </p:cNvSpPr>
            <p:nvPr/>
          </p:nvSpPr>
          <p:spPr bwMode="auto">
            <a:xfrm>
              <a:off x="3067" y="3585"/>
              <a:ext cx="1290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7 </a:t>
              </a:r>
              <a:r>
                <a:rPr lang="pl-PL" altLang="pl-PL" sz="1000">
                  <a:latin typeface="Trebuchet MS" pitchFamily="34" charset="0"/>
                </a:rPr>
                <a:t>Utwórz plany działań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500" name="Rectangle 22"/>
            <p:cNvSpPr>
              <a:spLocks noChangeArrowheads="1"/>
            </p:cNvSpPr>
            <p:nvPr/>
          </p:nvSpPr>
          <p:spPr bwMode="auto">
            <a:xfrm>
              <a:off x="3067" y="3194"/>
              <a:ext cx="129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8 </a:t>
              </a:r>
              <a:r>
                <a:rPr lang="pl-PL" altLang="pl-PL" sz="1000">
                  <a:latin typeface="Trebuchet MS" pitchFamily="34" charset="0"/>
                </a:rPr>
                <a:t>Oceń i uszereguj plany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501" name="Rectangle 23"/>
            <p:cNvSpPr>
              <a:spLocks noChangeArrowheads="1"/>
            </p:cNvSpPr>
            <p:nvPr/>
          </p:nvSpPr>
          <p:spPr bwMode="auto">
            <a:xfrm>
              <a:off x="3067" y="2770"/>
              <a:ext cx="1290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6 </a:t>
              </a:r>
              <a:r>
                <a:rPr lang="pl-PL" altLang="pl-PL" sz="1000">
                  <a:latin typeface="Trebuchet MS" pitchFamily="34" charset="0"/>
                </a:rPr>
                <a:t>Zaimplementuj plany</a:t>
              </a:r>
              <a:endParaRPr lang="pl-PL" altLang="pl-PL">
                <a:latin typeface="Trebuchet MS" pitchFamily="34" charset="0"/>
              </a:endParaRPr>
            </a:p>
          </p:txBody>
        </p:sp>
        <p:grpSp>
          <p:nvGrpSpPr>
            <p:cNvPr id="20502" name="Group 24"/>
            <p:cNvGrpSpPr>
              <a:grpSpLocks/>
            </p:cNvGrpSpPr>
            <p:nvPr/>
          </p:nvGrpSpPr>
          <p:grpSpPr bwMode="auto">
            <a:xfrm>
              <a:off x="3030" y="2043"/>
              <a:ext cx="1297" cy="539"/>
              <a:chOff x="6447" y="4214"/>
              <a:chExt cx="3242" cy="1348"/>
            </a:xfrm>
          </p:grpSpPr>
          <p:sp>
            <p:nvSpPr>
              <p:cNvPr id="20520" name="AutoShape 25"/>
              <p:cNvSpPr>
                <a:spLocks noChangeArrowheads="1"/>
              </p:cNvSpPr>
              <p:nvPr/>
            </p:nvSpPr>
            <p:spPr bwMode="auto">
              <a:xfrm>
                <a:off x="6591" y="4433"/>
                <a:ext cx="3098" cy="1055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>
                    <a:latin typeface="Trebuchet MS" pitchFamily="34" charset="0"/>
                  </a:rPr>
                  <a:t>10 </a:t>
                </a:r>
                <a:r>
                  <a:rPr lang="pl-PL" altLang="pl-PL" sz="1000">
                    <a:latin typeface="Trebuchet MS" pitchFamily="34" charset="0"/>
                  </a:rPr>
                  <a:t>SWOT jest aktualny?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1" name="Text Box 26"/>
              <p:cNvSpPr txBox="1">
                <a:spLocks noChangeArrowheads="1"/>
              </p:cNvSpPr>
              <p:nvPr/>
            </p:nvSpPr>
            <p:spPr bwMode="auto">
              <a:xfrm>
                <a:off x="7924" y="4214"/>
                <a:ext cx="291" cy="4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latin typeface="Trebuchet MS" pitchFamily="34" charset="0"/>
                  </a:rPr>
                  <a:t>T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22" name="Text Box 27"/>
              <p:cNvSpPr txBox="1">
                <a:spLocks noChangeArrowheads="1"/>
              </p:cNvSpPr>
              <p:nvPr/>
            </p:nvSpPr>
            <p:spPr bwMode="auto">
              <a:xfrm>
                <a:off x="6447" y="5014"/>
                <a:ext cx="320" cy="5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>
                    <a:latin typeface="Trebuchet MS" pitchFamily="34" charset="0"/>
                  </a:rPr>
                  <a:t>N</a:t>
                </a:r>
                <a:endParaRPr lang="pl-PL" altLang="pl-PL">
                  <a:latin typeface="Trebuchet MS" pitchFamily="34" charset="0"/>
                </a:endParaRPr>
              </a:p>
            </p:txBody>
          </p:sp>
        </p:grpSp>
        <p:grpSp>
          <p:nvGrpSpPr>
            <p:cNvPr id="20503" name="Group 28"/>
            <p:cNvGrpSpPr>
              <a:grpSpLocks/>
            </p:cNvGrpSpPr>
            <p:nvPr/>
          </p:nvGrpSpPr>
          <p:grpSpPr bwMode="auto">
            <a:xfrm>
              <a:off x="3048" y="1482"/>
              <a:ext cx="1479" cy="513"/>
              <a:chOff x="6491" y="2810"/>
              <a:chExt cx="3698" cy="1284"/>
            </a:xfrm>
          </p:grpSpPr>
          <p:sp>
            <p:nvSpPr>
              <p:cNvPr id="20517" name="AutoShape 29"/>
              <p:cNvSpPr>
                <a:spLocks noChangeArrowheads="1"/>
              </p:cNvSpPr>
              <p:nvPr/>
            </p:nvSpPr>
            <p:spPr bwMode="auto">
              <a:xfrm>
                <a:off x="6491" y="3044"/>
                <a:ext cx="3288" cy="105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>
                    <a:latin typeface="Trebuchet MS" pitchFamily="34" charset="0"/>
                  </a:rPr>
                  <a:t>11 </a:t>
                </a:r>
                <a:r>
                  <a:rPr lang="pl-PL" altLang="pl-PL" sz="1000">
                    <a:latin typeface="Trebuchet MS" pitchFamily="34" charset="0"/>
                  </a:rPr>
                  <a:t>Cele są osiągnięte?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18" name="Text Box 30"/>
              <p:cNvSpPr txBox="1">
                <a:spLocks noChangeArrowheads="1"/>
              </p:cNvSpPr>
              <p:nvPr/>
            </p:nvSpPr>
            <p:spPr bwMode="auto">
              <a:xfrm>
                <a:off x="7940" y="2810"/>
                <a:ext cx="308" cy="45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 b="1">
                    <a:latin typeface="Trebuchet MS" pitchFamily="34" charset="0"/>
                  </a:rPr>
                  <a:t>T</a:t>
                </a: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0519" name="Text Box 31"/>
              <p:cNvSpPr txBox="1">
                <a:spLocks noChangeArrowheads="1"/>
              </p:cNvSpPr>
              <p:nvPr/>
            </p:nvSpPr>
            <p:spPr bwMode="auto">
              <a:xfrm>
                <a:off x="9881" y="3295"/>
                <a:ext cx="308" cy="5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000">
                    <a:latin typeface="Trebuchet MS" pitchFamily="34" charset="0"/>
                  </a:rPr>
                  <a:t>N</a:t>
                </a:r>
                <a:endParaRPr lang="pl-PL" altLang="pl-PL">
                  <a:latin typeface="Trebuchet MS" pitchFamily="34" charset="0"/>
                </a:endParaRPr>
              </a:p>
            </p:txBody>
          </p:sp>
        </p:grpSp>
        <p:cxnSp>
          <p:nvCxnSpPr>
            <p:cNvPr id="20504" name="AutoShape 32"/>
            <p:cNvCxnSpPr>
              <a:cxnSpLocks noChangeShapeType="1"/>
              <a:stCxn id="20497" idx="2"/>
              <a:endCxn id="20499" idx="2"/>
            </p:cNvCxnSpPr>
            <p:nvPr/>
          </p:nvCxnSpPr>
          <p:spPr bwMode="auto">
            <a:xfrm rot="5400000" flipH="1" flipV="1">
              <a:off x="2922" y="3076"/>
              <a:ext cx="18" cy="1563"/>
            </a:xfrm>
            <a:prstGeom prst="bentConnector3">
              <a:avLst>
                <a:gd name="adj1" fmla="val -79777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33"/>
            <p:cNvCxnSpPr>
              <a:cxnSpLocks noChangeShapeType="1"/>
              <a:stCxn id="20499" idx="0"/>
              <a:endCxn id="20500" idx="2"/>
            </p:cNvCxnSpPr>
            <p:nvPr/>
          </p:nvCxnSpPr>
          <p:spPr bwMode="auto">
            <a:xfrm flipV="1">
              <a:off x="3712" y="3374"/>
              <a:ext cx="1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34"/>
            <p:cNvCxnSpPr>
              <a:cxnSpLocks noChangeShapeType="1"/>
              <a:stCxn id="20500" idx="0"/>
              <a:endCxn id="20501" idx="2"/>
            </p:cNvCxnSpPr>
            <p:nvPr/>
          </p:nvCxnSpPr>
          <p:spPr bwMode="auto">
            <a:xfrm flipV="1">
              <a:off x="3712" y="2974"/>
              <a:ext cx="1" cy="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35"/>
            <p:cNvCxnSpPr>
              <a:cxnSpLocks noChangeShapeType="1"/>
              <a:stCxn id="20520" idx="0"/>
              <a:endCxn id="20517" idx="2"/>
            </p:cNvCxnSpPr>
            <p:nvPr/>
          </p:nvCxnSpPr>
          <p:spPr bwMode="auto">
            <a:xfrm flipH="1" flipV="1">
              <a:off x="3706" y="1995"/>
              <a:ext cx="2" cy="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AutoShape 36"/>
            <p:cNvCxnSpPr>
              <a:cxnSpLocks noChangeShapeType="1"/>
              <a:stCxn id="20520" idx="1"/>
              <a:endCxn id="20492" idx="3"/>
            </p:cNvCxnSpPr>
            <p:nvPr/>
          </p:nvCxnSpPr>
          <p:spPr bwMode="auto">
            <a:xfrm rot="10800000" flipV="1">
              <a:off x="2840" y="2342"/>
              <a:ext cx="248" cy="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AutoShape 37"/>
            <p:cNvCxnSpPr>
              <a:cxnSpLocks noChangeShapeType="1"/>
              <a:stCxn id="20501" idx="0"/>
              <a:endCxn id="20520" idx="2"/>
            </p:cNvCxnSpPr>
            <p:nvPr/>
          </p:nvCxnSpPr>
          <p:spPr bwMode="auto">
            <a:xfrm flipH="1" flipV="1">
              <a:off x="3708" y="2552"/>
              <a:ext cx="4" cy="2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AutoShape 38"/>
            <p:cNvCxnSpPr>
              <a:cxnSpLocks noChangeShapeType="1"/>
              <a:stCxn id="20517" idx="3"/>
              <a:endCxn id="20499" idx="2"/>
            </p:cNvCxnSpPr>
            <p:nvPr/>
          </p:nvCxnSpPr>
          <p:spPr bwMode="auto">
            <a:xfrm flipH="1">
              <a:off x="3712" y="1785"/>
              <a:ext cx="651" cy="2064"/>
            </a:xfrm>
            <a:prstGeom prst="bentConnector4">
              <a:avLst>
                <a:gd name="adj1" fmla="val -21968"/>
                <a:gd name="adj2" fmla="val 10779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1" name="Rectangle 39"/>
            <p:cNvSpPr>
              <a:spLocks noChangeArrowheads="1"/>
            </p:cNvSpPr>
            <p:nvPr/>
          </p:nvSpPr>
          <p:spPr bwMode="auto">
            <a:xfrm>
              <a:off x="3061" y="1234"/>
              <a:ext cx="1290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12 </a:t>
              </a:r>
              <a:r>
                <a:rPr lang="pl-PL" altLang="pl-PL" sz="1000">
                  <a:latin typeface="Trebuchet MS" pitchFamily="34" charset="0"/>
                </a:rPr>
                <a:t>Ponownie wykonaj proces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512" name="AutoShape 40"/>
            <p:cNvCxnSpPr>
              <a:cxnSpLocks noChangeShapeType="1"/>
              <a:stCxn id="20517" idx="0"/>
              <a:endCxn id="20511" idx="2"/>
            </p:cNvCxnSpPr>
            <p:nvPr/>
          </p:nvCxnSpPr>
          <p:spPr bwMode="auto">
            <a:xfrm flipV="1">
              <a:off x="3706" y="1432"/>
              <a:ext cx="0" cy="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AutoShape 41"/>
            <p:cNvCxnSpPr>
              <a:cxnSpLocks noChangeShapeType="1"/>
              <a:stCxn id="20511" idx="0"/>
              <a:endCxn id="20488" idx="0"/>
            </p:cNvCxnSpPr>
            <p:nvPr/>
          </p:nvCxnSpPr>
          <p:spPr bwMode="auto">
            <a:xfrm rot="-5400000" flipH="1" flipV="1">
              <a:off x="2922" y="452"/>
              <a:ext cx="1" cy="1566"/>
            </a:xfrm>
            <a:prstGeom prst="bentConnector3">
              <a:avLst>
                <a:gd name="adj1" fmla="val -970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4" name="Text Box 42"/>
            <p:cNvSpPr txBox="1">
              <a:spLocks noChangeArrowheads="1"/>
            </p:cNvSpPr>
            <p:nvPr/>
          </p:nvSpPr>
          <p:spPr bwMode="auto">
            <a:xfrm>
              <a:off x="1126" y="819"/>
              <a:ext cx="3389" cy="2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b="1">
                  <a:latin typeface="Trebuchet MS" pitchFamily="34" charset="0"/>
                </a:rPr>
                <a:t>SKAn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0515" name="Rectangle 43"/>
            <p:cNvSpPr>
              <a:spLocks noChangeArrowheads="1"/>
            </p:cNvSpPr>
            <p:nvPr/>
          </p:nvSpPr>
          <p:spPr bwMode="auto">
            <a:xfrm>
              <a:off x="1169" y="3212"/>
              <a:ext cx="1163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5F5F5F"/>
                  </a:solidFill>
                  <a:latin typeface="Trebuchet MS" pitchFamily="34" charset="0"/>
                </a:rPr>
                <a:t>6.0 </a:t>
              </a:r>
              <a:r>
                <a:rPr lang="pl-PL" altLang="pl-PL" sz="1000">
                  <a:solidFill>
                    <a:srgbClr val="5F5F5F"/>
                  </a:solidFill>
                  <a:latin typeface="Trebuchet MS" pitchFamily="34" charset="0"/>
                </a:rPr>
                <a:t>Wykonaj analizę rynku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0516" name="AutoShape 44"/>
            <p:cNvCxnSpPr>
              <a:cxnSpLocks noChangeShapeType="1"/>
              <a:stCxn id="20523" idx="2"/>
              <a:endCxn id="20497" idx="0"/>
            </p:cNvCxnSpPr>
            <p:nvPr/>
          </p:nvCxnSpPr>
          <p:spPr bwMode="auto">
            <a:xfrm>
              <a:off x="2147" y="3096"/>
              <a:ext cx="2" cy="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4" name="Rectangle 46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SKAn – Strategiczno-Kreaktywna Analiza</a:t>
            </a:r>
            <a:r>
              <a:rPr lang="pl-PL" altLang="pl-PL" sz="2000"/>
              <a:t> </a:t>
            </a:r>
            <a:r>
              <a:rPr lang="pl-PL" altLang="pl-PL" sz="2000">
                <a:latin typeface="Trebuchet MS" pitchFamily="34" charset="0"/>
              </a:rPr>
              <a:t>Leon Winera, Uniw. Pace</a:t>
            </a:r>
          </a:p>
        </p:txBody>
      </p:sp>
      <p:sp>
        <p:nvSpPr>
          <p:cNvPr id="192559" name="Oval 47"/>
          <p:cNvSpPr>
            <a:spLocks noChangeArrowheads="1"/>
          </p:cNvSpPr>
          <p:nvPr/>
        </p:nvSpPr>
        <p:spPr bwMode="auto">
          <a:xfrm>
            <a:off x="395288" y="2276475"/>
            <a:ext cx="4537075" cy="14398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>
                <a:latin typeface="Trebuchet MS" pitchFamily="34" charset="0"/>
              </a:rPr>
              <a:t>HCST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 i zarządzanie strategiczne</a:t>
            </a:r>
          </a:p>
        </p:txBody>
      </p:sp>
      <p:grpSp>
        <p:nvGrpSpPr>
          <p:cNvPr id="21507" name="Group 85"/>
          <p:cNvGrpSpPr>
            <a:grpSpLocks/>
          </p:cNvGrpSpPr>
          <p:nvPr/>
        </p:nvGrpSpPr>
        <p:grpSpPr bwMode="auto">
          <a:xfrm>
            <a:off x="1508125" y="1700213"/>
            <a:ext cx="5911850" cy="4760912"/>
            <a:chOff x="806" y="900"/>
            <a:chExt cx="3724" cy="3170"/>
          </a:xfrm>
        </p:grpSpPr>
        <p:sp>
          <p:nvSpPr>
            <p:cNvPr id="21509" name="AutoShape 45"/>
            <p:cNvSpPr>
              <a:spLocks noChangeAspect="1" noChangeArrowheads="1"/>
            </p:cNvSpPr>
            <p:nvPr/>
          </p:nvSpPr>
          <p:spPr bwMode="auto">
            <a:xfrm>
              <a:off x="806" y="900"/>
              <a:ext cx="3724" cy="3170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1510" name="Rectangle 46"/>
            <p:cNvSpPr>
              <a:spLocks noChangeArrowheads="1"/>
            </p:cNvSpPr>
            <p:nvPr/>
          </p:nvSpPr>
          <p:spPr bwMode="auto">
            <a:xfrm>
              <a:off x="991" y="1290"/>
              <a:ext cx="1398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>
                  <a:latin typeface="Trebuchet MS" pitchFamily="34" charset="0"/>
                </a:rPr>
                <a:t>Cel 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1" name="Rectangle 47"/>
            <p:cNvSpPr>
              <a:spLocks noChangeArrowheads="1"/>
            </p:cNvSpPr>
            <p:nvPr/>
          </p:nvSpPr>
          <p:spPr bwMode="auto">
            <a:xfrm>
              <a:off x="883" y="1753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100">
                  <a:latin typeface="Trebuchet MS" pitchFamily="34" charset="0"/>
                </a:rPr>
                <a:t> Cel 2-1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12" name="AutoShape 48"/>
            <p:cNvCxnSpPr>
              <a:cxnSpLocks noChangeShapeType="1"/>
              <a:stCxn id="21510" idx="2"/>
              <a:endCxn id="21511" idx="0"/>
            </p:cNvCxnSpPr>
            <p:nvPr/>
          </p:nvCxnSpPr>
          <p:spPr bwMode="auto">
            <a:xfrm rot="5400000">
              <a:off x="1325" y="1388"/>
              <a:ext cx="229" cy="50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3" name="Text Box 49"/>
            <p:cNvSpPr txBox="1">
              <a:spLocks noChangeArrowheads="1"/>
            </p:cNvSpPr>
            <p:nvPr/>
          </p:nvSpPr>
          <p:spPr bwMode="auto">
            <a:xfrm>
              <a:off x="1038" y="971"/>
              <a:ext cx="3390" cy="2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b="1">
                  <a:latin typeface="Trebuchet MS" pitchFamily="34" charset="0"/>
                </a:rPr>
                <a:t>HCST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4" name="Rectangle 50"/>
            <p:cNvSpPr>
              <a:spLocks noChangeArrowheads="1"/>
            </p:cNvSpPr>
            <p:nvPr/>
          </p:nvSpPr>
          <p:spPr bwMode="auto">
            <a:xfrm>
              <a:off x="1553" y="1753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100">
                  <a:latin typeface="Trebuchet MS" pitchFamily="34" charset="0"/>
                </a:rPr>
                <a:t> Cel 2-2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15" name="AutoShape 51"/>
            <p:cNvCxnSpPr>
              <a:cxnSpLocks noChangeShapeType="1"/>
              <a:stCxn id="21510" idx="2"/>
              <a:endCxn id="21514" idx="0"/>
            </p:cNvCxnSpPr>
            <p:nvPr/>
          </p:nvCxnSpPr>
          <p:spPr bwMode="auto">
            <a:xfrm rot="16200000" flipH="1">
              <a:off x="1660" y="1554"/>
              <a:ext cx="229" cy="169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6" name="Rectangle 52"/>
            <p:cNvSpPr>
              <a:spLocks noChangeArrowheads="1"/>
            </p:cNvSpPr>
            <p:nvPr/>
          </p:nvSpPr>
          <p:spPr bwMode="auto">
            <a:xfrm>
              <a:off x="1550" y="2195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2-2-1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7" name="Rectangle 53"/>
            <p:cNvSpPr>
              <a:spLocks noChangeArrowheads="1"/>
            </p:cNvSpPr>
            <p:nvPr/>
          </p:nvSpPr>
          <p:spPr bwMode="auto">
            <a:xfrm>
              <a:off x="2241" y="1753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latin typeface="Trebuchet MS" pitchFamily="34" charset="0"/>
                </a:rPr>
                <a:t> </a:t>
              </a:r>
              <a:r>
                <a:rPr lang="pl-PL" altLang="pl-PL" sz="1100">
                  <a:latin typeface="Trebuchet MS" pitchFamily="34" charset="0"/>
                </a:rPr>
                <a:t>Cel 2-3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8" name="Rectangle 54"/>
            <p:cNvSpPr>
              <a:spLocks noChangeArrowheads="1"/>
            </p:cNvSpPr>
            <p:nvPr/>
          </p:nvSpPr>
          <p:spPr bwMode="auto">
            <a:xfrm>
              <a:off x="2242" y="2195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19" name="Rectangle 55"/>
            <p:cNvSpPr>
              <a:spLocks noChangeArrowheads="1"/>
            </p:cNvSpPr>
            <p:nvPr/>
          </p:nvSpPr>
          <p:spPr bwMode="auto">
            <a:xfrm>
              <a:off x="2944" y="2195"/>
              <a:ext cx="612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2-3-2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0" name="Rectangle 56"/>
            <p:cNvSpPr>
              <a:spLocks noChangeArrowheads="1"/>
            </p:cNvSpPr>
            <p:nvPr/>
          </p:nvSpPr>
          <p:spPr bwMode="auto">
            <a:xfrm>
              <a:off x="3643" y="2195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Cel 2-3-3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21" name="AutoShape 57"/>
            <p:cNvCxnSpPr>
              <a:cxnSpLocks noChangeShapeType="1"/>
              <a:stCxn id="21510" idx="2"/>
              <a:endCxn id="21517" idx="0"/>
            </p:cNvCxnSpPr>
            <p:nvPr/>
          </p:nvCxnSpPr>
          <p:spPr bwMode="auto">
            <a:xfrm rot="16200000" flipH="1">
              <a:off x="2004" y="1210"/>
              <a:ext cx="229" cy="858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58"/>
            <p:cNvCxnSpPr>
              <a:cxnSpLocks noChangeShapeType="1"/>
              <a:stCxn id="21514" idx="2"/>
              <a:endCxn id="21516" idx="0"/>
            </p:cNvCxnSpPr>
            <p:nvPr/>
          </p:nvCxnSpPr>
          <p:spPr bwMode="auto">
            <a:xfrm rot="5400000">
              <a:off x="1751" y="2086"/>
              <a:ext cx="214" cy="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59"/>
            <p:cNvCxnSpPr>
              <a:cxnSpLocks noChangeShapeType="1"/>
              <a:stCxn id="21517" idx="2"/>
              <a:endCxn id="21518" idx="0"/>
            </p:cNvCxnSpPr>
            <p:nvPr/>
          </p:nvCxnSpPr>
          <p:spPr bwMode="auto">
            <a:xfrm rot="5400000">
              <a:off x="2441" y="2088"/>
              <a:ext cx="2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60"/>
            <p:cNvCxnSpPr>
              <a:cxnSpLocks noChangeShapeType="1"/>
              <a:stCxn id="21517" idx="2"/>
              <a:endCxn id="21519" idx="0"/>
            </p:cNvCxnSpPr>
            <p:nvPr/>
          </p:nvCxnSpPr>
          <p:spPr bwMode="auto">
            <a:xfrm rot="16200000" flipH="1">
              <a:off x="2792" y="1737"/>
              <a:ext cx="214" cy="7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61"/>
            <p:cNvCxnSpPr>
              <a:cxnSpLocks noChangeShapeType="1"/>
              <a:stCxn id="21517" idx="2"/>
              <a:endCxn id="21520" idx="0"/>
            </p:cNvCxnSpPr>
            <p:nvPr/>
          </p:nvCxnSpPr>
          <p:spPr bwMode="auto">
            <a:xfrm rot="16200000" flipH="1">
              <a:off x="3142" y="1387"/>
              <a:ext cx="214" cy="14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Rectangle 62"/>
            <p:cNvSpPr>
              <a:spLocks noChangeArrowheads="1"/>
            </p:cNvSpPr>
            <p:nvPr/>
          </p:nvSpPr>
          <p:spPr bwMode="auto">
            <a:xfrm>
              <a:off x="1656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900">
                  <a:latin typeface="Trebuchet MS" pitchFamily="34" charset="0"/>
                </a:rPr>
                <a:t> Cel 2-3-3-1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7" name="Rectangle 63"/>
            <p:cNvSpPr>
              <a:spLocks noChangeArrowheads="1"/>
            </p:cNvSpPr>
            <p:nvPr/>
          </p:nvSpPr>
          <p:spPr bwMode="auto">
            <a:xfrm>
              <a:off x="2310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900">
                  <a:latin typeface="Trebuchet MS" pitchFamily="34" charset="0"/>
                </a:rPr>
                <a:t> Cel 2-3-3-1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8" name="Rectangle 64"/>
            <p:cNvSpPr>
              <a:spLocks noChangeArrowheads="1"/>
            </p:cNvSpPr>
            <p:nvPr/>
          </p:nvSpPr>
          <p:spPr bwMode="auto">
            <a:xfrm>
              <a:off x="2976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900">
                  <a:latin typeface="Trebuchet MS" pitchFamily="34" charset="0"/>
                </a:rPr>
                <a:t> Cel 2-3-3-1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29" name="Rectangle 65"/>
            <p:cNvSpPr>
              <a:spLocks noChangeArrowheads="1"/>
            </p:cNvSpPr>
            <p:nvPr/>
          </p:nvSpPr>
          <p:spPr bwMode="auto">
            <a:xfrm>
              <a:off x="3642" y="2641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00">
                  <a:latin typeface="Trebuchet MS" pitchFamily="34" charset="0"/>
                </a:rPr>
                <a:t> </a:t>
              </a:r>
              <a:r>
                <a:rPr lang="pl-PL" altLang="pl-PL" sz="900">
                  <a:latin typeface="Trebuchet MS" pitchFamily="34" charset="0"/>
                </a:rPr>
                <a:t>Cel 2-3-3-1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30" name="AutoShape 66"/>
            <p:cNvCxnSpPr>
              <a:cxnSpLocks noChangeShapeType="1"/>
              <a:stCxn id="21520" idx="2"/>
              <a:endCxn id="21527" idx="0"/>
            </p:cNvCxnSpPr>
            <p:nvPr/>
          </p:nvCxnSpPr>
          <p:spPr bwMode="auto">
            <a:xfrm rot="5400000">
              <a:off x="3175" y="1865"/>
              <a:ext cx="218" cy="133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1" name="AutoShape 67"/>
            <p:cNvCxnSpPr>
              <a:cxnSpLocks noChangeShapeType="1"/>
              <a:stCxn id="21520" idx="2"/>
              <a:endCxn id="21528" idx="0"/>
            </p:cNvCxnSpPr>
            <p:nvPr/>
          </p:nvCxnSpPr>
          <p:spPr bwMode="auto">
            <a:xfrm rot="5400000">
              <a:off x="3508" y="2198"/>
              <a:ext cx="218" cy="66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2" name="AutoShape 68"/>
            <p:cNvCxnSpPr>
              <a:cxnSpLocks noChangeShapeType="1"/>
              <a:stCxn id="21520" idx="2"/>
              <a:endCxn id="21529" idx="0"/>
            </p:cNvCxnSpPr>
            <p:nvPr/>
          </p:nvCxnSpPr>
          <p:spPr bwMode="auto">
            <a:xfrm rot="5400000">
              <a:off x="3841" y="2531"/>
              <a:ext cx="21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3" name="AutoShape 69"/>
            <p:cNvCxnSpPr>
              <a:cxnSpLocks noChangeShapeType="1"/>
              <a:stCxn id="21520" idx="2"/>
              <a:endCxn id="21526" idx="0"/>
            </p:cNvCxnSpPr>
            <p:nvPr/>
          </p:nvCxnSpPr>
          <p:spPr bwMode="auto">
            <a:xfrm rot="5400000">
              <a:off x="2848" y="1538"/>
              <a:ext cx="218" cy="19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4" name="Rectangle 70"/>
            <p:cNvSpPr>
              <a:spLocks noChangeArrowheads="1"/>
            </p:cNvSpPr>
            <p:nvPr/>
          </p:nvSpPr>
          <p:spPr bwMode="auto">
            <a:xfrm>
              <a:off x="1656" y="3728"/>
              <a:ext cx="613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 Cel 2-3-3-1-1</a:t>
              </a:r>
              <a:endParaRPr lang="pl-PL" altLang="pl-PL">
                <a:latin typeface="Trebuchet MS" pitchFamily="34" charset="0"/>
              </a:endParaRPr>
            </a:p>
          </p:txBody>
        </p:sp>
        <p:cxnSp>
          <p:nvCxnSpPr>
            <p:cNvPr id="21535" name="AutoShape 71"/>
            <p:cNvCxnSpPr>
              <a:cxnSpLocks noChangeShapeType="1"/>
              <a:stCxn id="21526" idx="2"/>
              <a:endCxn id="21534" idx="0"/>
            </p:cNvCxnSpPr>
            <p:nvPr/>
          </p:nvCxnSpPr>
          <p:spPr bwMode="auto">
            <a:xfrm rot="5400000">
              <a:off x="1533" y="3299"/>
              <a:ext cx="8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6" name="AutoShape 72"/>
            <p:cNvSpPr>
              <a:spLocks noChangeArrowheads="1"/>
            </p:cNvSpPr>
            <p:nvPr/>
          </p:nvSpPr>
          <p:spPr bwMode="auto">
            <a:xfrm>
              <a:off x="1644" y="2935"/>
              <a:ext cx="192" cy="744"/>
            </a:xfrm>
            <a:prstGeom prst="downArrowCallout">
              <a:avLst>
                <a:gd name="adj1" fmla="val 25000"/>
                <a:gd name="adj2" fmla="val 25000"/>
                <a:gd name="adj3" fmla="val 64583"/>
                <a:gd name="adj4" fmla="val 66667"/>
              </a:avLst>
            </a:prstGeom>
            <a:solidFill>
              <a:srgbClr val="00FF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Jak to zrobić?</a:t>
              </a:r>
              <a:endParaRPr lang="pl-PL" altLang="pl-PL">
                <a:latin typeface="Trebuchet MS" pitchFamily="34" charset="0"/>
              </a:endParaRPr>
            </a:p>
          </p:txBody>
        </p:sp>
        <p:sp>
          <p:nvSpPr>
            <p:cNvPr id="21537" name="AutoShape 73"/>
            <p:cNvSpPr>
              <a:spLocks noChangeArrowheads="1"/>
            </p:cNvSpPr>
            <p:nvPr/>
          </p:nvSpPr>
          <p:spPr bwMode="auto">
            <a:xfrm rot="10800000">
              <a:off x="2058" y="2917"/>
              <a:ext cx="192" cy="744"/>
            </a:xfrm>
            <a:prstGeom prst="downArrowCallout">
              <a:avLst>
                <a:gd name="adj1" fmla="val 25000"/>
                <a:gd name="adj2" fmla="val 25000"/>
                <a:gd name="adj3" fmla="val 64583"/>
                <a:gd name="adj4" fmla="val 66667"/>
              </a:avLst>
            </a:prstGeom>
            <a:solidFill>
              <a:srgbClr val="00FFFF">
                <a:alpha val="21960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700">
                  <a:solidFill>
                    <a:srgbClr val="5F5F5F"/>
                  </a:solidFill>
                  <a:latin typeface="Trebuchet MS" pitchFamily="34" charset="0"/>
                </a:rPr>
                <a:t>Po co to robi</a:t>
              </a:r>
              <a:r>
                <a:rPr lang="pl-PL" altLang="pl-PL" sz="800">
                  <a:solidFill>
                    <a:srgbClr val="5F5F5F"/>
                  </a:solidFill>
                  <a:latin typeface="Trebuchet MS" pitchFamily="34" charset="0"/>
                </a:rPr>
                <a:t>my?</a:t>
              </a:r>
              <a:endParaRPr lang="pl-PL" altLang="pl-PL">
                <a:latin typeface="Trebuchet MS" pitchFamily="34" charset="0"/>
              </a:endParaRPr>
            </a:p>
          </p:txBody>
        </p:sp>
        <p:grpSp>
          <p:nvGrpSpPr>
            <p:cNvPr id="21538" name="Group 74"/>
            <p:cNvGrpSpPr>
              <a:grpSpLocks/>
            </p:cNvGrpSpPr>
            <p:nvPr/>
          </p:nvGrpSpPr>
          <p:grpSpPr bwMode="auto">
            <a:xfrm>
              <a:off x="1770" y="2438"/>
              <a:ext cx="103" cy="172"/>
              <a:chOff x="3514" y="4715"/>
              <a:chExt cx="258" cy="430"/>
            </a:xfrm>
          </p:grpSpPr>
          <p:sp>
            <p:nvSpPr>
              <p:cNvPr id="21546" name="AutoShape 75"/>
              <p:cNvSpPr>
                <a:spLocks noChangeArrowheads="1"/>
              </p:cNvSpPr>
              <p:nvPr/>
            </p:nvSpPr>
            <p:spPr bwMode="auto">
              <a:xfrm rot="10800000">
                <a:off x="3514" y="4721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1547" name="AutoShape 76"/>
              <p:cNvSpPr>
                <a:spLocks noChangeArrowheads="1"/>
              </p:cNvSpPr>
              <p:nvPr/>
            </p:nvSpPr>
            <p:spPr bwMode="auto">
              <a:xfrm>
                <a:off x="3667" y="4715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</p:grpSp>
        <p:grpSp>
          <p:nvGrpSpPr>
            <p:cNvPr id="21539" name="Group 77"/>
            <p:cNvGrpSpPr>
              <a:grpSpLocks/>
            </p:cNvGrpSpPr>
            <p:nvPr/>
          </p:nvGrpSpPr>
          <p:grpSpPr bwMode="auto">
            <a:xfrm>
              <a:off x="1626" y="2000"/>
              <a:ext cx="103" cy="172"/>
              <a:chOff x="3514" y="4715"/>
              <a:chExt cx="258" cy="430"/>
            </a:xfrm>
          </p:grpSpPr>
          <p:sp>
            <p:nvSpPr>
              <p:cNvPr id="21544" name="AutoShape 78"/>
              <p:cNvSpPr>
                <a:spLocks noChangeArrowheads="1"/>
              </p:cNvSpPr>
              <p:nvPr/>
            </p:nvSpPr>
            <p:spPr bwMode="auto">
              <a:xfrm rot="10800000">
                <a:off x="3514" y="4721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1545" name="AutoShape 79"/>
              <p:cNvSpPr>
                <a:spLocks noChangeArrowheads="1"/>
              </p:cNvSpPr>
              <p:nvPr/>
            </p:nvSpPr>
            <p:spPr bwMode="auto">
              <a:xfrm>
                <a:off x="3667" y="4715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</p:grpSp>
        <p:grpSp>
          <p:nvGrpSpPr>
            <p:cNvPr id="21540" name="Group 80"/>
            <p:cNvGrpSpPr>
              <a:grpSpLocks/>
            </p:cNvGrpSpPr>
            <p:nvPr/>
          </p:nvGrpSpPr>
          <p:grpSpPr bwMode="auto">
            <a:xfrm>
              <a:off x="1032" y="1550"/>
              <a:ext cx="103" cy="172"/>
              <a:chOff x="3514" y="4715"/>
              <a:chExt cx="258" cy="430"/>
            </a:xfrm>
          </p:grpSpPr>
          <p:sp>
            <p:nvSpPr>
              <p:cNvPr id="21542" name="AutoShape 81"/>
              <p:cNvSpPr>
                <a:spLocks noChangeArrowheads="1"/>
              </p:cNvSpPr>
              <p:nvPr/>
            </p:nvSpPr>
            <p:spPr bwMode="auto">
              <a:xfrm rot="10800000">
                <a:off x="3514" y="4721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  <p:sp>
            <p:nvSpPr>
              <p:cNvPr id="21543" name="AutoShape 82"/>
              <p:cNvSpPr>
                <a:spLocks noChangeArrowheads="1"/>
              </p:cNvSpPr>
              <p:nvPr/>
            </p:nvSpPr>
            <p:spPr bwMode="auto">
              <a:xfrm>
                <a:off x="3667" y="4715"/>
                <a:ext cx="105" cy="424"/>
              </a:xfrm>
              <a:prstGeom prst="downArrowCallout">
                <a:avLst>
                  <a:gd name="adj1" fmla="val 25000"/>
                  <a:gd name="adj2" fmla="val 25000"/>
                  <a:gd name="adj3" fmla="val 67302"/>
                  <a:gd name="adj4" fmla="val 66667"/>
                </a:avLst>
              </a:prstGeom>
              <a:solidFill>
                <a:srgbClr val="00FFFF">
                  <a:alpha val="2196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itchFamily="2" charset="2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pl-PL" altLang="pl-PL">
                  <a:latin typeface="Trebuchet MS" pitchFamily="34" charset="0"/>
                </a:endParaRPr>
              </a:p>
            </p:txBody>
          </p:sp>
        </p:grpSp>
        <p:sp>
          <p:nvSpPr>
            <p:cNvPr id="21541" name="AutoShape 84"/>
            <p:cNvSpPr>
              <a:spLocks noChangeArrowheads="1"/>
            </p:cNvSpPr>
            <p:nvPr/>
          </p:nvSpPr>
          <p:spPr bwMode="auto">
            <a:xfrm rot="10800000">
              <a:off x="2517" y="1344"/>
              <a:ext cx="635" cy="136"/>
            </a:xfrm>
            <a:prstGeom prst="homePlate">
              <a:avLst>
                <a:gd name="adj" fmla="val 116728"/>
              </a:avLst>
            </a:prstGeom>
            <a:solidFill>
              <a:srgbClr val="00FF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800">
                  <a:latin typeface="Trebuchet MS" pitchFamily="34" charset="0"/>
                </a:rPr>
                <a:t>CG (</a:t>
              </a:r>
              <a:r>
                <a:rPr lang="pl-PL" altLang="pl-PL" sz="800" i="1">
                  <a:latin typeface="Trebuchet MS" pitchFamily="34" charset="0"/>
                </a:rPr>
                <a:t>TRO</a:t>
              </a:r>
              <a:r>
                <a:rPr lang="pl-PL" altLang="pl-PL" sz="800">
                  <a:latin typeface="Trebuchet MS" pitchFamily="34" charset="0"/>
                </a:rPr>
                <a:t>)</a:t>
              </a:r>
            </a:p>
          </p:txBody>
        </p:sp>
      </p:grpSp>
      <p:sp>
        <p:nvSpPr>
          <p:cNvPr id="21508" name="Rectangle 86"/>
          <p:cNvSpPr>
            <a:spLocks noChangeArrowheads="1"/>
          </p:cNvSpPr>
          <p:nvPr/>
        </p:nvSpPr>
        <p:spPr bwMode="auto">
          <a:xfrm>
            <a:off x="611188" y="1125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 Diagram Hierarchii Celów Strategicznych i Taktyk HCST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84213" y="1557338"/>
            <a:ext cx="755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>
              <a:latin typeface="Trebuchet MS" pitchFamily="34" charset="0"/>
            </a:endParaRPr>
          </a:p>
        </p:txBody>
      </p:sp>
      <p:graphicFrame>
        <p:nvGraphicFramePr>
          <p:cNvPr id="22532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0" y="2349500"/>
          <a:ext cx="8704263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kument" r:id="rId3" imgW="6141507" imgH="2078211" progId="Word.Document.8">
                  <p:embed/>
                </p:oleObj>
              </mc:Choice>
              <mc:Fallback>
                <p:oleObj name="Dokument" r:id="rId3" imgW="6141507" imgH="207821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8704263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611188" y="1412875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 Budowa tabeli czterech aspektów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55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>
              <a:latin typeface="Trebuchet MS" pitchFamily="34" charset="0"/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23187"/>
              </p:ext>
            </p:extLst>
          </p:nvPr>
        </p:nvGraphicFramePr>
        <p:xfrm>
          <a:off x="835025" y="2060575"/>
          <a:ext cx="770255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Document" r:id="rId3" imgW="6260426" imgH="3336165" progId="Word.Document.8">
                  <p:embed/>
                </p:oleObj>
              </mc:Choice>
              <mc:Fallback>
                <p:oleObj name="Document" r:id="rId3" imgW="6260426" imgH="3336165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060575"/>
                        <a:ext cx="770255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11188" y="1412875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 Tabela czterech aspektów SWOT w dwóch ujęciach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52164" y="765299"/>
            <a:ext cx="8496300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289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61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33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0500" indent="-342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l-PL" altLang="pl-PL" sz="2800" b="1" dirty="0">
                <a:latin typeface="Trebuchet MS" pitchFamily="34" charset="0"/>
              </a:rPr>
              <a:t>Plan </a:t>
            </a:r>
            <a:r>
              <a:rPr lang="pl-PL" altLang="pl-PL" sz="2800" b="1" dirty="0" smtClean="0">
                <a:latin typeface="Trebuchet MS" pitchFamily="34" charset="0"/>
              </a:rPr>
              <a:t>omówienia – część pierwsza</a:t>
            </a:r>
            <a:endParaRPr lang="pl-PL" altLang="pl-PL" sz="2800" b="1" dirty="0">
              <a:latin typeface="Trebuchet MS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l-PL" altLang="pl-PL" b="1" dirty="0">
              <a:latin typeface="Trebuchet MS" pitchFamily="34" charset="0"/>
            </a:endParaRPr>
          </a:p>
          <a:p>
            <a:pPr eaLnBrk="1" hangingPunct="1">
              <a:lnSpc>
                <a:spcPct val="250000"/>
              </a:lnSpc>
              <a:buClrTx/>
              <a:buFontTx/>
              <a:buAutoNum type="arabicPeriod"/>
            </a:pPr>
            <a:r>
              <a:rPr lang="pl-PL" altLang="pl-PL" sz="2000" dirty="0">
                <a:latin typeface="Trebuchet MS" pitchFamily="34" charset="0"/>
              </a:rPr>
              <a:t>Podstawy terminologiczne i metodologiczne</a:t>
            </a: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>
                <a:latin typeface="Trebuchet MS" pitchFamily="34" charset="0"/>
              </a:rPr>
              <a:t>Strategia </a:t>
            </a:r>
            <a:endParaRPr lang="pl-PL" altLang="pl-PL" sz="1600" dirty="0" smtClean="0">
              <a:latin typeface="Trebuchet MS" pitchFamily="34" charset="0"/>
            </a:endParaRP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 smtClean="0">
                <a:latin typeface="Trebuchet MS" pitchFamily="34" charset="0"/>
              </a:rPr>
              <a:t>Zarządzanie </a:t>
            </a:r>
            <a:r>
              <a:rPr lang="pl-PL" altLang="pl-PL" sz="1600" dirty="0">
                <a:latin typeface="Trebuchet MS" pitchFamily="34" charset="0"/>
              </a:rPr>
              <a:t>strategiczne</a:t>
            </a:r>
          </a:p>
          <a:p>
            <a:pPr eaLnBrk="1" hangingPunct="1">
              <a:lnSpc>
                <a:spcPct val="250000"/>
              </a:lnSpc>
              <a:buClrTx/>
              <a:buFontTx/>
              <a:buAutoNum type="arabicPeriod"/>
            </a:pPr>
            <a:r>
              <a:rPr lang="pl-PL" altLang="pl-PL" sz="2000" dirty="0">
                <a:latin typeface="Trebuchet MS" pitchFamily="34" charset="0"/>
              </a:rPr>
              <a:t>Metodyka opracowania strategii</a:t>
            </a: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>
                <a:latin typeface="Trebuchet MS" pitchFamily="34" charset="0"/>
              </a:rPr>
              <a:t>Analiza SWOT – zasady</a:t>
            </a:r>
          </a:p>
          <a:p>
            <a:pPr lvl="1" eaLnBrk="1" hangingPunct="1">
              <a:lnSpc>
                <a:spcPct val="250000"/>
              </a:lnSpc>
              <a:buClrTx/>
              <a:buFontTx/>
              <a:buAutoNum type="alphaLcPeriod"/>
            </a:pPr>
            <a:r>
              <a:rPr lang="pl-PL" altLang="pl-PL" sz="1600" dirty="0">
                <a:latin typeface="Trebuchet MS" pitchFamily="34" charset="0"/>
              </a:rPr>
              <a:t>Analiza </a:t>
            </a:r>
            <a:r>
              <a:rPr lang="pl-PL" altLang="pl-PL" sz="1600" dirty="0" smtClean="0">
                <a:latin typeface="Trebuchet MS" pitchFamily="34" charset="0"/>
              </a:rPr>
              <a:t>otoczenia </a:t>
            </a:r>
            <a:r>
              <a:rPr lang="pl-PL" altLang="pl-PL" sz="1600" dirty="0">
                <a:latin typeface="Trebuchet MS" pitchFamily="34" charset="0"/>
              </a:rPr>
              <a:t>– zasady</a:t>
            </a:r>
          </a:p>
          <a:p>
            <a:pPr eaLnBrk="1" hangingPunct="1">
              <a:lnSpc>
                <a:spcPct val="100000"/>
              </a:lnSpc>
              <a:buClrTx/>
              <a:buFontTx/>
              <a:buAutoNum type="arabicPeriod"/>
            </a:pPr>
            <a:endParaRPr lang="pl-PL" altLang="pl-PL" sz="2000" dirty="0">
              <a:latin typeface="Trebuchet MS" pitchFamily="34" charset="0"/>
            </a:endParaRPr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970704" cy="41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pic>
        <p:nvPicPr>
          <p:cNvPr id="24579" name="Picture 4" descr="SWOT - czysty wyk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92162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11188" y="1252538"/>
            <a:ext cx="77073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pl-PL" altLang="pl-PL" sz="2000">
                <a:latin typeface="Trebuchet MS" pitchFamily="34" charset="0"/>
              </a:rPr>
              <a:t> Obszary stanu firmy wynikające z analizy SWOT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smtClean="0"/>
              <a:t>Analiza SWOT nie może stanowić samocelu.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smtClean="0"/>
              <a:t>Musi być wykonana w kontekście pewnego stanu końcowego (docelowego) lub celu.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smtClean="0"/>
              <a:t>Stany lub cele są w dłuższej perspektywie zmienne, ale na potrzeby analizy są traktowane jako stały punkt odniesienia.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smtClean="0"/>
              <a:t>Bez zdefiniowana takich stanów/celów silnie rośnie ryzyko stworzenia bezużytecznej analizy, gdyż niezdefiniowanie uprzednie uzgodnionych celów spowoduje, że uczestnicy analizy będą mieli na myśli różne stany końcowe (cele) i zgłaszane przez nich czynniki będą się odnosiły do takich potencjalnie niespójnych między sobą dążeń. 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smtClean="0"/>
              <a:t>Definiowane czynniki mają rację bytu o ile generują lub uczestniczą jako powód w strategii, w przeciwnym przypadku są bezużyteczne i zbędnie obciążają materiały oraz marnują energię uczestników.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smtClean="0"/>
              <a:t> Tak samo należy oceniać, czy czynniki są realne i odpowiednie do: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971550" y="4724400"/>
            <a:ext cx="79216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387475" indent="-5778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2062163" indent="-4953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2654300" indent="-412750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3246438" indent="-4127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37036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41608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46180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5075238" indent="-4127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endParaRPr lang="pl-PL" altLang="pl-PL" sz="800" b="1"/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600"/>
              <a:t>zastosowania		(przewagi),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600"/>
              <a:t>usunięcia		(słabości),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600"/>
              <a:t>wykorzystania		(szans),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r>
              <a:rPr lang="pl-PL" altLang="pl-PL" sz="1600"/>
              <a:t>zniwelowania		(zagrożeń).</a:t>
            </a:r>
          </a:p>
          <a:p>
            <a:pPr eaLnBrk="1" hangingPunct="1">
              <a:buClr>
                <a:schemeClr val="tx1"/>
              </a:buClr>
              <a:buFontTx/>
              <a:buAutoNum type="romanLcPeriod"/>
            </a:pPr>
            <a:endParaRPr lang="pl-PL" altLang="pl-PL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Metodyka opracowania strategii</a:t>
            </a:r>
            <a:br>
              <a:rPr lang="pl-PL" altLang="pl-PL" sz="1900" b="1" smtClean="0"/>
            </a:br>
            <a:r>
              <a:rPr lang="pl-PL" altLang="pl-PL" sz="2500" smtClean="0"/>
              <a:t>Analiza SWOT - zasady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ts val="3000"/>
              </a:lnSpc>
              <a:buClr>
                <a:schemeClr val="folHlink"/>
              </a:buClr>
            </a:pPr>
            <a:r>
              <a:rPr lang="pl-PL" altLang="pl-PL" sz="1600" smtClean="0"/>
              <a:t>Bardzo istotna rzeczą wpływająca na poprawność i przydatność analizy SWOT, poza werbalizacją i świadomością celów (stanów końcowych) jest wiedzy dotycząca podstawowych, zgodnych z międzynarodowymi standardami, wskaźników ekonomicznych oraz zarządczych, a także ich trendy czasowe. </a:t>
            </a:r>
          </a:p>
          <a:p>
            <a:pPr marL="265113" indent="-265113" eaLnBrk="1" hangingPunct="1">
              <a:lnSpc>
                <a:spcPts val="3000"/>
              </a:lnSpc>
              <a:buClr>
                <a:schemeClr val="folHlink"/>
              </a:buClr>
            </a:pPr>
            <a:r>
              <a:rPr lang="pl-PL" altLang="pl-PL" sz="1600" smtClean="0"/>
              <a:t>Wiedza ta ma decydujący wpływ na konstrukcje zwłaszcza górnej części tabeli SWOT. </a:t>
            </a:r>
          </a:p>
          <a:p>
            <a:pPr marL="265113" indent="-265113" eaLnBrk="1" hangingPunct="1">
              <a:lnSpc>
                <a:spcPts val="3000"/>
              </a:lnSpc>
              <a:buClr>
                <a:schemeClr val="folHlink"/>
              </a:buClr>
            </a:pPr>
            <a:r>
              <a:rPr lang="pl-PL" altLang="pl-PL" sz="1600" smtClean="0"/>
              <a:t>Możliwe jest przyjęcie jako założenia wiedzy ogólnej, dostępnej publicznie lub wypracowanej na podstawie własnych wrażeń i obserwacji, ale jest to dopuszczalne tylko w pierwszym przybliżeniu, gdy analiza SWOT jest wykonywana po raz pierwszy w historii organizacji.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Metodyka opracowania strategii</a:t>
            </a:r>
            <a:br>
              <a:rPr lang="pl-PL" altLang="pl-PL" sz="1900" b="1" dirty="0" smtClean="0"/>
            </a:br>
            <a:r>
              <a:rPr lang="pl-PL" altLang="pl-PL" sz="2500" dirty="0" smtClean="0"/>
              <a:t>Analiza otoczenia - zasady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dirty="0" smtClean="0"/>
              <a:t>Jest to proces systematycznego gromadzenia, zapisywania i analizowania danych o klientach (odbiorcach), konkurentach i o otoczeniu jako takim, czyli zespół czynności, zbierania i przetwarzania informacji o otoczeniu, konsumpcji (realizacji popytu), potrzebach i mechanizmach kierujących postępowaniem interesariuszy, działaniach konkurencji i efektach podjętych decyzji.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dirty="0" smtClean="0"/>
              <a:t>Dostarcza informacji, które zastępują i uzupełniają dotychczasowe doświadczenia oraz ograniczają – będącego nieodłącznym elementem działalności gospodarczej – ryzyko podejmowania decyzji dotyczących działalności.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dirty="0" smtClean="0"/>
              <a:t>Ustala jakie – w sensie przedmiotowym, ilościowym i jakościowym – jest obecne i (jeśli można to określić) przyszłe zapotrzebowanie interesariuszy  indywidualnych lub instytucjonalnych. 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dirty="0" smtClean="0"/>
              <a:t>Pozwala zaplanować sposób oferowania własnych produktów i zredukować ryzyko na możliwie jak najwcześniejszym etapie wprowadzenia do sprzedaży nowych produktów.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dirty="0" smtClean="0"/>
              <a:t>Pozwala na tworzenie planów działalności, projektowanie nowych produktów lub usług, dokładniejsze strojenie (dostosowywanie) produktów i usług istniejących, itd.</a:t>
            </a:r>
          </a:p>
          <a:p>
            <a:pPr marL="265113" indent="-265113" eaLnBrk="1" hangingPunct="1">
              <a:lnSpc>
                <a:spcPct val="95000"/>
              </a:lnSpc>
              <a:buClr>
                <a:schemeClr val="folHlink"/>
              </a:buClr>
            </a:pPr>
            <a:r>
              <a:rPr lang="pl-PL" altLang="pl-PL" sz="1600" dirty="0" smtClean="0"/>
              <a:t>Obrazowo - analiza rynku ujawnia zsyntezowany i zobiektywizowany głos interesariuszy wewnątrz organizacji.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Metodyka opracowania strategii</a:t>
            </a:r>
            <a:br>
              <a:rPr lang="pl-PL" altLang="pl-PL" sz="1900" b="1" dirty="0" smtClean="0"/>
            </a:br>
            <a:r>
              <a:rPr lang="pl-PL" altLang="pl-PL" sz="2500" dirty="0" smtClean="0"/>
              <a:t>Analiza otoczenia - zasady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19213"/>
            <a:ext cx="8001000" cy="23971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1700" smtClean="0"/>
              <a:t>Wykonanie badania sprowadza się do wykonania poniższych czterech syntetycznych etapów: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1700" smtClean="0"/>
              <a:t>i.	Zdefiniowanie przedmiotu, pytań i subpytań oraz celu badań, ustalenie terminarza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1700" smtClean="0"/>
              <a:t>ii.	Ustalenie lub zaprojektowanie metodyki badań, ustalenie typów i źródeł informacji, wybór lub zaprojektowanie instrumentów badań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1700" smtClean="0"/>
              <a:t>iii.	Zebranie, obróbka i analiza danych – zlecenie zewnętrznemu podmiotowi lub samodzielne</a:t>
            </a:r>
          </a:p>
          <a:p>
            <a:pPr marL="630238" lvl="1" indent="-369888" eaLnBrk="1" hangingPunct="1">
              <a:lnSpc>
                <a:spcPct val="95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pl-PL" altLang="pl-PL" sz="1700" smtClean="0"/>
              <a:t>iv.	Sformułowanie, opracowanie i zaprezentowanie wyników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9750" y="4200525"/>
            <a:ext cx="80010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Clr>
                <a:srgbClr val="000066"/>
              </a:buClr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6463" indent="-279400" eaLnBrk="0" hangingPunct="0">
              <a:spcBef>
                <a:spcPct val="20000"/>
              </a:spcBef>
              <a:buClr>
                <a:srgbClr val="000066"/>
              </a:buClr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508125" indent="-330200" eaLnBrk="0" hangingPunct="0">
              <a:spcBef>
                <a:spcPct val="20000"/>
              </a:spcBef>
              <a:buClr>
                <a:srgbClr val="000066"/>
              </a:buClr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976438" indent="-288925" eaLnBrk="0" hangingPunct="0">
              <a:spcBef>
                <a:spcPct val="20000"/>
              </a:spcBef>
              <a:buClr>
                <a:srgbClr val="000066"/>
              </a:buClr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403475" indent="-247650" eaLnBrk="0" hangingPunct="0">
              <a:spcBef>
                <a:spcPct val="25000"/>
              </a:spcBef>
              <a:buClr>
                <a:srgbClr val="000066"/>
              </a:buClr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8606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3178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7750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4232275" indent="-24765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</a:pPr>
            <a:r>
              <a:rPr lang="pl-PL" altLang="pl-PL" sz="1700" dirty="0"/>
              <a:t>Bardzo istotne jest dobre wykonanie etapu pierwszego, czyli zaprojektowanie badań. </a:t>
            </a:r>
          </a:p>
          <a:p>
            <a:pPr algn="just" eaLnBrk="1" hangingPunct="1">
              <a:buClr>
                <a:schemeClr val="folHlink"/>
              </a:buClr>
            </a:pPr>
            <a:r>
              <a:rPr lang="pl-PL" altLang="pl-PL" sz="1700" dirty="0"/>
              <a:t>Jak w przypadku analizy SWOT muszą być one związane ze zdefiniowanymi celami </a:t>
            </a:r>
            <a:r>
              <a:rPr lang="pl-PL" altLang="pl-PL" sz="1700" dirty="0" smtClean="0"/>
              <a:t>działalności </a:t>
            </a:r>
            <a:r>
              <a:rPr lang="pl-PL" altLang="pl-PL" sz="1700" dirty="0"/>
              <a:t>– takimi samymi, które były zastosowane do opracowania macierzy SWOT na ostatniej iteracji.</a:t>
            </a:r>
          </a:p>
          <a:p>
            <a:pPr eaLnBrk="1" hangingPunct="1">
              <a:buClr>
                <a:schemeClr val="folHlink"/>
              </a:buClr>
            </a:pPr>
            <a:r>
              <a:rPr lang="pl-PL" altLang="pl-PL" sz="1700" dirty="0"/>
              <a:t>Ważne jest zdefiniowanie pytań, na które analiza ma dać odpowiedzi. </a:t>
            </a:r>
          </a:p>
          <a:p>
            <a:pPr eaLnBrk="1" hangingPunct="1">
              <a:buClr>
                <a:schemeClr val="folHlink"/>
              </a:buClr>
            </a:pPr>
            <a:r>
              <a:rPr lang="pl-PL" altLang="pl-PL" sz="1700" dirty="0"/>
              <a:t>Tylko to pozwoli otrzymać przydatne wyniki z przeprowadzonych badań, a następnie opracować strategię.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dirty="0" smtClean="0"/>
              <a:t>Strategia w PTI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Krótka historia na jeden slajd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9108504" cy="5538787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/>
              <a:t>Spotkanie w Sulejowie – </a:t>
            </a:r>
            <a:r>
              <a:rPr lang="pl-PL" altLang="pl-PL" sz="1500" dirty="0" smtClean="0"/>
              <a:t>2004 </a:t>
            </a:r>
            <a:r>
              <a:rPr lang="pl-PL" altLang="pl-PL" sz="1500" dirty="0"/>
              <a:t>r</a:t>
            </a:r>
            <a:r>
              <a:rPr lang="pl-PL" altLang="pl-PL" sz="1500" dirty="0" smtClean="0"/>
              <a:t>., głównie sprawa wynagradzania OK ECDL</a:t>
            </a:r>
            <a:endParaRPr lang="pl-PL" altLang="pl-PL" sz="1500" dirty="0"/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Spotkanie w Sulejowie – wrzesień 2005 r., z udziałem prof. A. Zelek ze Szczecina oraz inż. prof. (za SWOT) Jerzego S. Nowaka :-); powstał materiał nazwany później strategią 2007-2010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Utworzenie forum pod adresem </a:t>
            </a:r>
            <a:r>
              <a:rPr lang="pl-PL" sz="1500" u="sng" dirty="0">
                <a:hlinkClick r:id="rId3"/>
              </a:rPr>
              <a:t>http://</a:t>
            </a:r>
            <a:r>
              <a:rPr lang="pl-PL" sz="1500" u="sng" dirty="0" smtClean="0">
                <a:hlinkClick r:id="rId3"/>
              </a:rPr>
              <a:t>www.pti.org.pl/strategia.php</a:t>
            </a:r>
            <a:r>
              <a:rPr lang="pl-PL" sz="1500" dirty="0"/>
              <a:t> </a:t>
            </a:r>
            <a:r>
              <a:rPr lang="pl-PL" sz="1500" dirty="0" smtClean="0"/>
              <a:t>(strona już </a:t>
            </a:r>
            <a:r>
              <a:rPr lang="pl-PL" sz="1500" dirty="0" err="1" smtClean="0"/>
              <a:t>niedo-stępna</a:t>
            </a:r>
            <a:r>
              <a:rPr lang="pl-PL" sz="1500" dirty="0" smtClean="0"/>
              <a:t>), opiekun W. Kulik, udzia</a:t>
            </a:r>
            <a:r>
              <a:rPr lang="pl-PL" sz="1600" dirty="0" smtClean="0"/>
              <a:t>ł </a:t>
            </a:r>
            <a:r>
              <a:rPr lang="pl-PL" sz="1600" dirty="0"/>
              <a:t>– ok. 12-15 </a:t>
            </a:r>
            <a:r>
              <a:rPr lang="pl-PL" sz="1600" dirty="0" smtClean="0"/>
              <a:t>osób, przysłane: </a:t>
            </a:r>
            <a:r>
              <a:rPr lang="pl-PL" sz="1600" dirty="0"/>
              <a:t>Turski, Tadeusiewicz, Dorożyński, </a:t>
            </a:r>
            <a:r>
              <a:rPr lang="pl-PL" sz="1600" dirty="0" smtClean="0"/>
              <a:t>Nowak. </a:t>
            </a:r>
            <a:endParaRPr lang="pl-PL" sz="1500" dirty="0" smtClean="0"/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Spotkanie w Warszawie 10 grudnia 2006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Publikacja strategii 2007-2010 (13 lutego 2007 r.)  </a:t>
            </a:r>
            <a:r>
              <a:rPr lang="pl-PL" sz="1500" dirty="0" smtClean="0">
                <a:hlinkClick r:id="rId4" action="ppaction://hlinkfile"/>
              </a:rPr>
              <a:t>Plik</a:t>
            </a:r>
            <a:r>
              <a:rPr lang="pl-PL" sz="1500" dirty="0" smtClean="0"/>
              <a:t> – 18 stron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/>
              <a:t>Spotkanie w Zegrzu 6,7,8 września 2007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Spotkanie w Nałęczowie – sierpień 2008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Sesja na JS PTI w Wiśle prawdopodobnie w 2008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Sesja na JS PTI w Mrągowie 15 października 2009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Utworzenie kursów na </a:t>
            </a:r>
            <a:r>
              <a:rPr lang="pl-PL" sz="1500" dirty="0" err="1" smtClean="0"/>
              <a:t>mudlu</a:t>
            </a:r>
            <a:r>
              <a:rPr lang="pl-PL" sz="1500" dirty="0" smtClean="0"/>
              <a:t> RSEI UMK, 11 października 2009 r., opiekun Anna B. Kwiatkowska, platforma dostępna do dzisiaj </a:t>
            </a:r>
            <a:r>
              <a:rPr lang="pl-PL" sz="1500" dirty="0" smtClean="0">
                <a:hlinkClick r:id="rId5"/>
              </a:rPr>
              <a:t>http://edu.rsei.umk.pl/mpti/course/category.php?id=3</a:t>
            </a:r>
            <a:r>
              <a:rPr lang="pl-PL" sz="1500" dirty="0" smtClean="0"/>
              <a:t>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NZD 21 listopada 2009 r., W-</a:t>
            </a:r>
            <a:r>
              <a:rPr lang="pl-PL" sz="1500" dirty="0" err="1" smtClean="0"/>
              <a:t>wa</a:t>
            </a:r>
            <a:r>
              <a:rPr lang="pl-PL" sz="1500" dirty="0" smtClean="0"/>
              <a:t>, przyjęcie strategii 2011-2014   </a:t>
            </a:r>
            <a:r>
              <a:rPr lang="pl-PL" sz="1500" dirty="0" smtClean="0">
                <a:hlinkClick r:id="rId6" action="ppaction://hlinkfile"/>
              </a:rPr>
              <a:t>Plik</a:t>
            </a:r>
            <a:r>
              <a:rPr lang="pl-PL" sz="1500" dirty="0" smtClean="0"/>
              <a:t> – 36 stron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Spotkanie w Międzyzdrojach 23 września 2010 r., zdefiniowanie 24 kryteriów pomiarów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Luty 2013 - zredukowanie liczby kryteriów do 10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sz="1500" dirty="0" smtClean="0"/>
              <a:t>Próba przeprowadzenia pomiarów za 2012 i dla 2013 – nieudana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Przegląd strategii przed zjazdem w 2014 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Uchwała zjazdu w roku 2014 nt. przygotowania strategii na lata po roku 2014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10 lat minęło … rok 2015</a:t>
            </a:r>
          </a:p>
        </p:txBody>
      </p:sp>
    </p:spTree>
    <p:extLst>
      <p:ext uri="{BB962C8B-B14F-4D97-AF65-F5344CB8AC3E}">
        <p14:creationId xmlns:p14="http://schemas.microsoft.com/office/powerpoint/2010/main" val="217216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73" y="188640"/>
            <a:ext cx="8001000" cy="603250"/>
          </a:xfrm>
        </p:spPr>
        <p:txBody>
          <a:bodyPr/>
          <a:lstStyle/>
          <a:p>
            <a:pPr eaLnBrk="1" hangingPunct="1"/>
            <a:r>
              <a:rPr lang="pl-PL" altLang="pl-PL" sz="1900" b="1" dirty="0" smtClean="0"/>
              <a:t>Konkluzja</a:t>
            </a:r>
            <a:br>
              <a:rPr lang="pl-PL" altLang="pl-PL" sz="1900" b="1" dirty="0" smtClean="0"/>
            </a:br>
            <a:r>
              <a:rPr lang="pl-PL" altLang="pl-PL" sz="1900" b="1" dirty="0" smtClean="0"/>
              <a:t> </a:t>
            </a:r>
            <a:r>
              <a:rPr lang="pl-PL" altLang="pl-PL" sz="2500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386" y="1313384"/>
            <a:ext cx="8784976" cy="554461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Jak warto opracowywać strategię organizacji?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100" dirty="0" smtClean="0"/>
              <a:t>Metodycznie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100" dirty="0" smtClean="0"/>
              <a:t>Dokładnie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100" dirty="0" smtClean="0"/>
              <a:t>Zgodnie z dobrymi praktykami, itd..</a:t>
            </a:r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/>
          </a:p>
          <a:p>
            <a:pPr marL="781050" lvl="1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endParaRPr lang="pl-PL" altLang="pl-PL" sz="1100" dirty="0" smtClean="0"/>
          </a:p>
          <a:p>
            <a:pPr marL="342900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Gdzie się to sprawdza/jest oczywiste/konieczne/możliwe?</a:t>
            </a:r>
          </a:p>
          <a:p>
            <a:pPr marL="342900" indent="-342900" eaLnBrk="1" hangingPunct="1">
              <a:lnSpc>
                <a:spcPct val="95000"/>
              </a:lnSpc>
              <a:buClr>
                <a:schemeClr val="folHlink"/>
              </a:buClr>
              <a:buFont typeface="+mj-lt"/>
              <a:buAutoNum type="arabicPeriod"/>
            </a:pPr>
            <a:r>
              <a:rPr lang="pl-PL" altLang="pl-PL" sz="1500" dirty="0" smtClean="0"/>
              <a:t>A w organizacji społecznej?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376264" cy="197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12" y="2144871"/>
            <a:ext cx="2142568" cy="19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83" y="4361007"/>
            <a:ext cx="2582325" cy="18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4" y="4221088"/>
            <a:ext cx="25169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63" y="2721409"/>
            <a:ext cx="3384376" cy="26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 rot="19195644">
            <a:off x="-75016" y="2746266"/>
            <a:ext cx="315557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   k o r p o r a c j i</a:t>
            </a:r>
            <a:endParaRPr lang="pl-PL" b="1" dirty="0"/>
          </a:p>
        </p:txBody>
      </p:sp>
      <p:sp>
        <p:nvSpPr>
          <p:cNvPr id="53" name="pole tekstowe 52"/>
          <p:cNvSpPr txBox="1"/>
          <p:nvPr/>
        </p:nvSpPr>
        <p:spPr>
          <a:xfrm rot="19195644">
            <a:off x="-75016" y="4834498"/>
            <a:ext cx="315557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   k o r p o r a c j i</a:t>
            </a:r>
            <a:endParaRPr lang="pl-PL" b="1" dirty="0"/>
          </a:p>
        </p:txBody>
      </p:sp>
      <p:sp>
        <p:nvSpPr>
          <p:cNvPr id="54" name="pole tekstowe 53"/>
          <p:cNvSpPr txBox="1"/>
          <p:nvPr/>
        </p:nvSpPr>
        <p:spPr>
          <a:xfrm rot="19195644">
            <a:off x="2805304" y="4975830"/>
            <a:ext cx="315557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   k o r p o r a c j i</a:t>
            </a:r>
            <a:endParaRPr lang="pl-PL" b="1" dirty="0"/>
          </a:p>
        </p:txBody>
      </p:sp>
      <p:sp>
        <p:nvSpPr>
          <p:cNvPr id="55" name="pole tekstowe 54"/>
          <p:cNvSpPr txBox="1"/>
          <p:nvPr/>
        </p:nvSpPr>
        <p:spPr>
          <a:xfrm rot="19195644">
            <a:off x="2823082" y="2746266"/>
            <a:ext cx="315557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   k o r p o r a c j i</a:t>
            </a:r>
            <a:endParaRPr lang="pl-PL" b="1" dirty="0"/>
          </a:p>
        </p:txBody>
      </p:sp>
      <p:sp>
        <p:nvSpPr>
          <p:cNvPr id="3" name="Dowolny kształt 2"/>
          <p:cNvSpPr/>
          <p:nvPr/>
        </p:nvSpPr>
        <p:spPr bwMode="auto">
          <a:xfrm>
            <a:off x="5355771" y="2340429"/>
            <a:ext cx="3895793" cy="3690257"/>
          </a:xfrm>
          <a:custGeom>
            <a:avLst/>
            <a:gdLst>
              <a:gd name="connsiteX0" fmla="*/ 751115 w 3895793"/>
              <a:gd name="connsiteY0" fmla="*/ 32657 h 3690257"/>
              <a:gd name="connsiteX1" fmla="*/ 402772 w 3895793"/>
              <a:gd name="connsiteY1" fmla="*/ 65314 h 3690257"/>
              <a:gd name="connsiteX2" fmla="*/ 359229 w 3895793"/>
              <a:gd name="connsiteY2" fmla="*/ 108857 h 3690257"/>
              <a:gd name="connsiteX3" fmla="*/ 315686 w 3895793"/>
              <a:gd name="connsiteY3" fmla="*/ 152400 h 3690257"/>
              <a:gd name="connsiteX4" fmla="*/ 272143 w 3895793"/>
              <a:gd name="connsiteY4" fmla="*/ 195942 h 3690257"/>
              <a:gd name="connsiteX5" fmla="*/ 217715 w 3895793"/>
              <a:gd name="connsiteY5" fmla="*/ 293914 h 3690257"/>
              <a:gd name="connsiteX6" fmla="*/ 206829 w 3895793"/>
              <a:gd name="connsiteY6" fmla="*/ 326571 h 3690257"/>
              <a:gd name="connsiteX7" fmla="*/ 185058 w 3895793"/>
              <a:gd name="connsiteY7" fmla="*/ 381000 h 3690257"/>
              <a:gd name="connsiteX8" fmla="*/ 141515 w 3895793"/>
              <a:gd name="connsiteY8" fmla="*/ 446314 h 3690257"/>
              <a:gd name="connsiteX9" fmla="*/ 130629 w 3895793"/>
              <a:gd name="connsiteY9" fmla="*/ 489857 h 3690257"/>
              <a:gd name="connsiteX10" fmla="*/ 87086 w 3895793"/>
              <a:gd name="connsiteY10" fmla="*/ 642257 h 3690257"/>
              <a:gd name="connsiteX11" fmla="*/ 43543 w 3895793"/>
              <a:gd name="connsiteY11" fmla="*/ 783771 h 3690257"/>
              <a:gd name="connsiteX12" fmla="*/ 21772 w 3895793"/>
              <a:gd name="connsiteY12" fmla="*/ 903514 h 3690257"/>
              <a:gd name="connsiteX13" fmla="*/ 10886 w 3895793"/>
              <a:gd name="connsiteY13" fmla="*/ 947057 h 3690257"/>
              <a:gd name="connsiteX14" fmla="*/ 0 w 3895793"/>
              <a:gd name="connsiteY14" fmla="*/ 1034142 h 3690257"/>
              <a:gd name="connsiteX15" fmla="*/ 32658 w 3895793"/>
              <a:gd name="connsiteY15" fmla="*/ 2286000 h 3690257"/>
              <a:gd name="connsiteX16" fmla="*/ 43543 w 3895793"/>
              <a:gd name="connsiteY16" fmla="*/ 2383971 h 3690257"/>
              <a:gd name="connsiteX17" fmla="*/ 54429 w 3895793"/>
              <a:gd name="connsiteY17" fmla="*/ 2416628 h 3690257"/>
              <a:gd name="connsiteX18" fmla="*/ 76200 w 3895793"/>
              <a:gd name="connsiteY18" fmla="*/ 2536371 h 3690257"/>
              <a:gd name="connsiteX19" fmla="*/ 87086 w 3895793"/>
              <a:gd name="connsiteY19" fmla="*/ 2579914 h 3690257"/>
              <a:gd name="connsiteX20" fmla="*/ 108858 w 3895793"/>
              <a:gd name="connsiteY20" fmla="*/ 2688771 h 3690257"/>
              <a:gd name="connsiteX21" fmla="*/ 163286 w 3895793"/>
              <a:gd name="connsiteY21" fmla="*/ 2873828 h 3690257"/>
              <a:gd name="connsiteX22" fmla="*/ 195943 w 3895793"/>
              <a:gd name="connsiteY22" fmla="*/ 2950028 h 3690257"/>
              <a:gd name="connsiteX23" fmla="*/ 206829 w 3895793"/>
              <a:gd name="connsiteY23" fmla="*/ 3102428 h 3690257"/>
              <a:gd name="connsiteX24" fmla="*/ 272143 w 3895793"/>
              <a:gd name="connsiteY24" fmla="*/ 3233057 h 3690257"/>
              <a:gd name="connsiteX25" fmla="*/ 293915 w 3895793"/>
              <a:gd name="connsiteY25" fmla="*/ 3254828 h 3690257"/>
              <a:gd name="connsiteX26" fmla="*/ 315686 w 3895793"/>
              <a:gd name="connsiteY26" fmla="*/ 3331028 h 3690257"/>
              <a:gd name="connsiteX27" fmla="*/ 337458 w 3895793"/>
              <a:gd name="connsiteY27" fmla="*/ 3352800 h 3690257"/>
              <a:gd name="connsiteX28" fmla="*/ 381000 w 3895793"/>
              <a:gd name="connsiteY28" fmla="*/ 3407228 h 3690257"/>
              <a:gd name="connsiteX29" fmla="*/ 457200 w 3895793"/>
              <a:gd name="connsiteY29" fmla="*/ 3450771 h 3690257"/>
              <a:gd name="connsiteX30" fmla="*/ 522515 w 3895793"/>
              <a:gd name="connsiteY30" fmla="*/ 3494314 h 3690257"/>
              <a:gd name="connsiteX31" fmla="*/ 609600 w 3895793"/>
              <a:gd name="connsiteY31" fmla="*/ 3505200 h 3690257"/>
              <a:gd name="connsiteX32" fmla="*/ 903515 w 3895793"/>
              <a:gd name="connsiteY32" fmla="*/ 3570514 h 3690257"/>
              <a:gd name="connsiteX33" fmla="*/ 1012372 w 3895793"/>
              <a:gd name="connsiteY33" fmla="*/ 3592285 h 3690257"/>
              <a:gd name="connsiteX34" fmla="*/ 1295400 w 3895793"/>
              <a:gd name="connsiteY34" fmla="*/ 3603171 h 3690257"/>
              <a:gd name="connsiteX35" fmla="*/ 1404258 w 3895793"/>
              <a:gd name="connsiteY35" fmla="*/ 3614057 h 3690257"/>
              <a:gd name="connsiteX36" fmla="*/ 1545772 w 3895793"/>
              <a:gd name="connsiteY36" fmla="*/ 3635828 h 3690257"/>
              <a:gd name="connsiteX37" fmla="*/ 1741715 w 3895793"/>
              <a:gd name="connsiteY37" fmla="*/ 3646714 h 3690257"/>
              <a:gd name="connsiteX38" fmla="*/ 2122715 w 3895793"/>
              <a:gd name="connsiteY38" fmla="*/ 3679371 h 3690257"/>
              <a:gd name="connsiteX39" fmla="*/ 2699658 w 3895793"/>
              <a:gd name="connsiteY39" fmla="*/ 3690257 h 3690257"/>
              <a:gd name="connsiteX40" fmla="*/ 3091543 w 3895793"/>
              <a:gd name="connsiteY40" fmla="*/ 3679371 h 3690257"/>
              <a:gd name="connsiteX41" fmla="*/ 3385458 w 3895793"/>
              <a:gd name="connsiteY41" fmla="*/ 3657600 h 3690257"/>
              <a:gd name="connsiteX42" fmla="*/ 3461658 w 3895793"/>
              <a:gd name="connsiteY42" fmla="*/ 3614057 h 3690257"/>
              <a:gd name="connsiteX43" fmla="*/ 3483429 w 3895793"/>
              <a:gd name="connsiteY43" fmla="*/ 3581400 h 3690257"/>
              <a:gd name="connsiteX44" fmla="*/ 3635829 w 3895793"/>
              <a:gd name="connsiteY44" fmla="*/ 3505200 h 3690257"/>
              <a:gd name="connsiteX45" fmla="*/ 3722915 w 3895793"/>
              <a:gd name="connsiteY45" fmla="*/ 3450771 h 3690257"/>
              <a:gd name="connsiteX46" fmla="*/ 3766458 w 3895793"/>
              <a:gd name="connsiteY46" fmla="*/ 3418114 h 3690257"/>
              <a:gd name="connsiteX47" fmla="*/ 3788229 w 3895793"/>
              <a:gd name="connsiteY47" fmla="*/ 3374571 h 3690257"/>
              <a:gd name="connsiteX48" fmla="*/ 3820886 w 3895793"/>
              <a:gd name="connsiteY48" fmla="*/ 3331028 h 3690257"/>
              <a:gd name="connsiteX49" fmla="*/ 3831772 w 3895793"/>
              <a:gd name="connsiteY49" fmla="*/ 3287485 h 3690257"/>
              <a:gd name="connsiteX50" fmla="*/ 3853543 w 3895793"/>
              <a:gd name="connsiteY50" fmla="*/ 3243942 h 3690257"/>
              <a:gd name="connsiteX51" fmla="*/ 3875315 w 3895793"/>
              <a:gd name="connsiteY51" fmla="*/ 3124200 h 3690257"/>
              <a:gd name="connsiteX52" fmla="*/ 3875315 w 3895793"/>
              <a:gd name="connsiteY52" fmla="*/ 1861457 h 3690257"/>
              <a:gd name="connsiteX53" fmla="*/ 3864429 w 3895793"/>
              <a:gd name="connsiteY53" fmla="*/ 1817914 h 3690257"/>
              <a:gd name="connsiteX54" fmla="*/ 3853543 w 3895793"/>
              <a:gd name="connsiteY54" fmla="*/ 1730828 h 3690257"/>
              <a:gd name="connsiteX55" fmla="*/ 3831772 w 3895793"/>
              <a:gd name="connsiteY55" fmla="*/ 1545771 h 3690257"/>
              <a:gd name="connsiteX56" fmla="*/ 3820886 w 3895793"/>
              <a:gd name="connsiteY56" fmla="*/ 1415142 h 3690257"/>
              <a:gd name="connsiteX57" fmla="*/ 3799115 w 3895793"/>
              <a:gd name="connsiteY57" fmla="*/ 1273628 h 3690257"/>
              <a:gd name="connsiteX58" fmla="*/ 3777343 w 3895793"/>
              <a:gd name="connsiteY58" fmla="*/ 1240971 h 3690257"/>
              <a:gd name="connsiteX59" fmla="*/ 3744686 w 3895793"/>
              <a:gd name="connsiteY59" fmla="*/ 1186542 h 3690257"/>
              <a:gd name="connsiteX60" fmla="*/ 3722915 w 3895793"/>
              <a:gd name="connsiteY60" fmla="*/ 1143000 h 3690257"/>
              <a:gd name="connsiteX61" fmla="*/ 3668486 w 3895793"/>
              <a:gd name="connsiteY61" fmla="*/ 1099457 h 3690257"/>
              <a:gd name="connsiteX62" fmla="*/ 3624943 w 3895793"/>
              <a:gd name="connsiteY62" fmla="*/ 979714 h 3690257"/>
              <a:gd name="connsiteX63" fmla="*/ 3581400 w 3895793"/>
              <a:gd name="connsiteY63" fmla="*/ 957942 h 3690257"/>
              <a:gd name="connsiteX64" fmla="*/ 3537858 w 3895793"/>
              <a:gd name="connsiteY64" fmla="*/ 892628 h 3690257"/>
              <a:gd name="connsiteX65" fmla="*/ 3439886 w 3895793"/>
              <a:gd name="connsiteY65" fmla="*/ 772885 h 3690257"/>
              <a:gd name="connsiteX66" fmla="*/ 3341915 w 3895793"/>
              <a:gd name="connsiteY66" fmla="*/ 718457 h 3690257"/>
              <a:gd name="connsiteX67" fmla="*/ 3254829 w 3895793"/>
              <a:gd name="connsiteY67" fmla="*/ 620485 h 3690257"/>
              <a:gd name="connsiteX68" fmla="*/ 3211286 w 3895793"/>
              <a:gd name="connsiteY68" fmla="*/ 598714 h 3690257"/>
              <a:gd name="connsiteX69" fmla="*/ 3189515 w 3895793"/>
              <a:gd name="connsiteY69" fmla="*/ 576942 h 3690257"/>
              <a:gd name="connsiteX70" fmla="*/ 3156858 w 3895793"/>
              <a:gd name="connsiteY70" fmla="*/ 566057 h 3690257"/>
              <a:gd name="connsiteX71" fmla="*/ 3135086 w 3895793"/>
              <a:gd name="connsiteY71" fmla="*/ 533400 h 3690257"/>
              <a:gd name="connsiteX72" fmla="*/ 3048000 w 3895793"/>
              <a:gd name="connsiteY72" fmla="*/ 478971 h 3690257"/>
              <a:gd name="connsiteX73" fmla="*/ 3004458 w 3895793"/>
              <a:gd name="connsiteY73" fmla="*/ 446314 h 3690257"/>
              <a:gd name="connsiteX74" fmla="*/ 2971800 w 3895793"/>
              <a:gd name="connsiteY74" fmla="*/ 435428 h 3690257"/>
              <a:gd name="connsiteX75" fmla="*/ 2895600 w 3895793"/>
              <a:gd name="connsiteY75" fmla="*/ 391885 h 3690257"/>
              <a:gd name="connsiteX76" fmla="*/ 2775858 w 3895793"/>
              <a:gd name="connsiteY76" fmla="*/ 359228 h 3690257"/>
              <a:gd name="connsiteX77" fmla="*/ 2732315 w 3895793"/>
              <a:gd name="connsiteY77" fmla="*/ 348342 h 3690257"/>
              <a:gd name="connsiteX78" fmla="*/ 2688772 w 3895793"/>
              <a:gd name="connsiteY78" fmla="*/ 326571 h 3690257"/>
              <a:gd name="connsiteX79" fmla="*/ 2601686 w 3895793"/>
              <a:gd name="connsiteY79" fmla="*/ 304800 h 3690257"/>
              <a:gd name="connsiteX80" fmla="*/ 2503715 w 3895793"/>
              <a:gd name="connsiteY80" fmla="*/ 283028 h 3690257"/>
              <a:gd name="connsiteX81" fmla="*/ 2438400 w 3895793"/>
              <a:gd name="connsiteY81" fmla="*/ 261257 h 3690257"/>
              <a:gd name="connsiteX82" fmla="*/ 2362200 w 3895793"/>
              <a:gd name="connsiteY82" fmla="*/ 228600 h 3690257"/>
              <a:gd name="connsiteX83" fmla="*/ 2286000 w 3895793"/>
              <a:gd name="connsiteY83" fmla="*/ 206828 h 3690257"/>
              <a:gd name="connsiteX84" fmla="*/ 2253343 w 3895793"/>
              <a:gd name="connsiteY84" fmla="*/ 195942 h 3690257"/>
              <a:gd name="connsiteX85" fmla="*/ 1970315 w 3895793"/>
              <a:gd name="connsiteY85" fmla="*/ 163285 h 3690257"/>
              <a:gd name="connsiteX86" fmla="*/ 1828800 w 3895793"/>
              <a:gd name="connsiteY86" fmla="*/ 130628 h 3690257"/>
              <a:gd name="connsiteX87" fmla="*/ 1709058 w 3895793"/>
              <a:gd name="connsiteY87" fmla="*/ 87085 h 3690257"/>
              <a:gd name="connsiteX88" fmla="*/ 1676400 w 3895793"/>
              <a:gd name="connsiteY88" fmla="*/ 65314 h 3690257"/>
              <a:gd name="connsiteX89" fmla="*/ 1513115 w 3895793"/>
              <a:gd name="connsiteY89" fmla="*/ 43542 h 3690257"/>
              <a:gd name="connsiteX90" fmla="*/ 1338943 w 3895793"/>
              <a:gd name="connsiteY90" fmla="*/ 21771 h 3690257"/>
              <a:gd name="connsiteX91" fmla="*/ 1262743 w 3895793"/>
              <a:gd name="connsiteY91" fmla="*/ 0 h 3690257"/>
              <a:gd name="connsiteX92" fmla="*/ 914400 w 3895793"/>
              <a:gd name="connsiteY92" fmla="*/ 10885 h 3690257"/>
              <a:gd name="connsiteX93" fmla="*/ 751115 w 3895793"/>
              <a:gd name="connsiteY93" fmla="*/ 32657 h 369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895793" h="3690257">
                <a:moveTo>
                  <a:pt x="751115" y="32657"/>
                </a:moveTo>
                <a:cubicBezTo>
                  <a:pt x="665844" y="41728"/>
                  <a:pt x="495192" y="-13904"/>
                  <a:pt x="402772" y="65314"/>
                </a:cubicBezTo>
                <a:cubicBezTo>
                  <a:pt x="387187" y="78672"/>
                  <a:pt x="373743" y="94343"/>
                  <a:pt x="359229" y="108857"/>
                </a:cubicBezTo>
                <a:lnTo>
                  <a:pt x="315686" y="152400"/>
                </a:lnTo>
                <a:cubicBezTo>
                  <a:pt x="301172" y="166914"/>
                  <a:pt x="283528" y="178863"/>
                  <a:pt x="272143" y="195942"/>
                </a:cubicBezTo>
                <a:cubicBezTo>
                  <a:pt x="243770" y="238503"/>
                  <a:pt x="243386" y="236154"/>
                  <a:pt x="217715" y="293914"/>
                </a:cubicBezTo>
                <a:cubicBezTo>
                  <a:pt x="213055" y="304400"/>
                  <a:pt x="210858" y="315827"/>
                  <a:pt x="206829" y="326571"/>
                </a:cubicBezTo>
                <a:cubicBezTo>
                  <a:pt x="199968" y="344867"/>
                  <a:pt x="194415" y="363845"/>
                  <a:pt x="185058" y="381000"/>
                </a:cubicBezTo>
                <a:cubicBezTo>
                  <a:pt x="172528" y="403971"/>
                  <a:pt x="141515" y="446314"/>
                  <a:pt x="141515" y="446314"/>
                </a:cubicBezTo>
                <a:cubicBezTo>
                  <a:pt x="137886" y="460828"/>
                  <a:pt x="134928" y="475527"/>
                  <a:pt x="130629" y="489857"/>
                </a:cubicBezTo>
                <a:cubicBezTo>
                  <a:pt x="105732" y="572846"/>
                  <a:pt x="106162" y="546873"/>
                  <a:pt x="87086" y="642257"/>
                </a:cubicBezTo>
                <a:cubicBezTo>
                  <a:pt x="62749" y="763943"/>
                  <a:pt x="85842" y="720325"/>
                  <a:pt x="43543" y="783771"/>
                </a:cubicBezTo>
                <a:cubicBezTo>
                  <a:pt x="18852" y="882541"/>
                  <a:pt x="47779" y="760480"/>
                  <a:pt x="21772" y="903514"/>
                </a:cubicBezTo>
                <a:cubicBezTo>
                  <a:pt x="19096" y="918234"/>
                  <a:pt x="13346" y="932300"/>
                  <a:pt x="10886" y="947057"/>
                </a:cubicBezTo>
                <a:cubicBezTo>
                  <a:pt x="6076" y="975913"/>
                  <a:pt x="3629" y="1005114"/>
                  <a:pt x="0" y="1034142"/>
                </a:cubicBezTo>
                <a:cubicBezTo>
                  <a:pt x="9972" y="1961518"/>
                  <a:pt x="-19247" y="1749650"/>
                  <a:pt x="32658" y="2286000"/>
                </a:cubicBezTo>
                <a:cubicBezTo>
                  <a:pt x="35823" y="2318705"/>
                  <a:pt x="38141" y="2351560"/>
                  <a:pt x="43543" y="2383971"/>
                </a:cubicBezTo>
                <a:cubicBezTo>
                  <a:pt x="45429" y="2395289"/>
                  <a:pt x="52025" y="2405408"/>
                  <a:pt x="54429" y="2416628"/>
                </a:cubicBezTo>
                <a:cubicBezTo>
                  <a:pt x="62929" y="2456296"/>
                  <a:pt x="68244" y="2496590"/>
                  <a:pt x="76200" y="2536371"/>
                </a:cubicBezTo>
                <a:cubicBezTo>
                  <a:pt x="79134" y="2551042"/>
                  <a:pt x="83951" y="2565285"/>
                  <a:pt x="87086" y="2579914"/>
                </a:cubicBezTo>
                <a:cubicBezTo>
                  <a:pt x="94840" y="2616097"/>
                  <a:pt x="100287" y="2652773"/>
                  <a:pt x="108858" y="2688771"/>
                </a:cubicBezTo>
                <a:cubicBezTo>
                  <a:pt x="118946" y="2731139"/>
                  <a:pt x="144301" y="2824466"/>
                  <a:pt x="163286" y="2873828"/>
                </a:cubicBezTo>
                <a:cubicBezTo>
                  <a:pt x="173206" y="2899620"/>
                  <a:pt x="185057" y="2924628"/>
                  <a:pt x="195943" y="2950028"/>
                </a:cubicBezTo>
                <a:cubicBezTo>
                  <a:pt x="199572" y="3000828"/>
                  <a:pt x="199274" y="3052062"/>
                  <a:pt x="206829" y="3102428"/>
                </a:cubicBezTo>
                <a:cubicBezTo>
                  <a:pt x="214676" y="3154741"/>
                  <a:pt x="241181" y="3191774"/>
                  <a:pt x="272143" y="3233057"/>
                </a:cubicBezTo>
                <a:cubicBezTo>
                  <a:pt x="278301" y="3241268"/>
                  <a:pt x="286658" y="3247571"/>
                  <a:pt x="293915" y="3254828"/>
                </a:cubicBezTo>
                <a:cubicBezTo>
                  <a:pt x="301172" y="3280228"/>
                  <a:pt x="304957" y="3306888"/>
                  <a:pt x="315686" y="3331028"/>
                </a:cubicBezTo>
                <a:cubicBezTo>
                  <a:pt x="319854" y="3340407"/>
                  <a:pt x="330779" y="3345007"/>
                  <a:pt x="337458" y="3352800"/>
                </a:cubicBezTo>
                <a:cubicBezTo>
                  <a:pt x="352578" y="3370440"/>
                  <a:pt x="364571" y="3390799"/>
                  <a:pt x="381000" y="3407228"/>
                </a:cubicBezTo>
                <a:cubicBezTo>
                  <a:pt x="399829" y="3426057"/>
                  <a:pt x="435855" y="3437964"/>
                  <a:pt x="457200" y="3450771"/>
                </a:cubicBezTo>
                <a:cubicBezTo>
                  <a:pt x="479637" y="3464233"/>
                  <a:pt x="496551" y="3491068"/>
                  <a:pt x="522515" y="3494314"/>
                </a:cubicBezTo>
                <a:lnTo>
                  <a:pt x="609600" y="3505200"/>
                </a:lnTo>
                <a:cubicBezTo>
                  <a:pt x="739890" y="3613772"/>
                  <a:pt x="629462" y="3543993"/>
                  <a:pt x="903515" y="3570514"/>
                </a:cubicBezTo>
                <a:cubicBezTo>
                  <a:pt x="940347" y="3574078"/>
                  <a:pt x="975496" y="3589212"/>
                  <a:pt x="1012372" y="3592285"/>
                </a:cubicBezTo>
                <a:cubicBezTo>
                  <a:pt x="1106458" y="3600126"/>
                  <a:pt x="1201057" y="3599542"/>
                  <a:pt x="1295400" y="3603171"/>
                </a:cubicBezTo>
                <a:cubicBezTo>
                  <a:pt x="1331686" y="3606800"/>
                  <a:pt x="1368097" y="3609340"/>
                  <a:pt x="1404258" y="3614057"/>
                </a:cubicBezTo>
                <a:cubicBezTo>
                  <a:pt x="1451583" y="3620230"/>
                  <a:pt x="1498268" y="3631231"/>
                  <a:pt x="1545772" y="3635828"/>
                </a:cubicBezTo>
                <a:cubicBezTo>
                  <a:pt x="1610883" y="3642129"/>
                  <a:pt x="1676485" y="3641791"/>
                  <a:pt x="1741715" y="3646714"/>
                </a:cubicBezTo>
                <a:cubicBezTo>
                  <a:pt x="1868819" y="3656307"/>
                  <a:pt x="1995381" y="3673583"/>
                  <a:pt x="2122715" y="3679371"/>
                </a:cubicBezTo>
                <a:cubicBezTo>
                  <a:pt x="2314865" y="3688105"/>
                  <a:pt x="2507344" y="3686628"/>
                  <a:pt x="2699658" y="3690257"/>
                </a:cubicBezTo>
                <a:lnTo>
                  <a:pt x="3091543" y="3679371"/>
                </a:lnTo>
                <a:cubicBezTo>
                  <a:pt x="3302435" y="3671839"/>
                  <a:pt x="3248784" y="3677124"/>
                  <a:pt x="3385458" y="3657600"/>
                </a:cubicBezTo>
                <a:cubicBezTo>
                  <a:pt x="3457991" y="3585064"/>
                  <a:pt x="3327358" y="3709984"/>
                  <a:pt x="3461658" y="3614057"/>
                </a:cubicBezTo>
                <a:cubicBezTo>
                  <a:pt x="3472304" y="3606453"/>
                  <a:pt x="3472543" y="3588657"/>
                  <a:pt x="3483429" y="3581400"/>
                </a:cubicBezTo>
                <a:cubicBezTo>
                  <a:pt x="3597797" y="3505154"/>
                  <a:pt x="3559602" y="3550937"/>
                  <a:pt x="3635829" y="3505200"/>
                </a:cubicBezTo>
                <a:cubicBezTo>
                  <a:pt x="3667600" y="3486137"/>
                  <a:pt x="3693600" y="3471710"/>
                  <a:pt x="3722915" y="3450771"/>
                </a:cubicBezTo>
                <a:cubicBezTo>
                  <a:pt x="3737679" y="3440226"/>
                  <a:pt x="3751944" y="3429000"/>
                  <a:pt x="3766458" y="3418114"/>
                </a:cubicBezTo>
                <a:cubicBezTo>
                  <a:pt x="3773715" y="3403600"/>
                  <a:pt x="3779629" y="3388332"/>
                  <a:pt x="3788229" y="3374571"/>
                </a:cubicBezTo>
                <a:cubicBezTo>
                  <a:pt x="3797845" y="3359186"/>
                  <a:pt x="3812772" y="3347255"/>
                  <a:pt x="3820886" y="3331028"/>
                </a:cubicBezTo>
                <a:cubicBezTo>
                  <a:pt x="3827577" y="3317646"/>
                  <a:pt x="3826519" y="3301493"/>
                  <a:pt x="3831772" y="3287485"/>
                </a:cubicBezTo>
                <a:cubicBezTo>
                  <a:pt x="3837470" y="3272291"/>
                  <a:pt x="3847845" y="3259136"/>
                  <a:pt x="3853543" y="3243942"/>
                </a:cubicBezTo>
                <a:cubicBezTo>
                  <a:pt x="3865388" y="3212355"/>
                  <a:pt x="3871341" y="3152018"/>
                  <a:pt x="3875315" y="3124200"/>
                </a:cubicBezTo>
                <a:cubicBezTo>
                  <a:pt x="3909356" y="2613552"/>
                  <a:pt x="3894950" y="2892306"/>
                  <a:pt x="3875315" y="1861457"/>
                </a:cubicBezTo>
                <a:cubicBezTo>
                  <a:pt x="3875030" y="1846499"/>
                  <a:pt x="3866889" y="1832671"/>
                  <a:pt x="3864429" y="1817914"/>
                </a:cubicBezTo>
                <a:cubicBezTo>
                  <a:pt x="3859619" y="1789057"/>
                  <a:pt x="3856605" y="1759922"/>
                  <a:pt x="3853543" y="1730828"/>
                </a:cubicBezTo>
                <a:cubicBezTo>
                  <a:pt x="3835137" y="1555969"/>
                  <a:pt x="3852288" y="1668866"/>
                  <a:pt x="3831772" y="1545771"/>
                </a:cubicBezTo>
                <a:cubicBezTo>
                  <a:pt x="3828143" y="1502228"/>
                  <a:pt x="3824842" y="1458656"/>
                  <a:pt x="3820886" y="1415142"/>
                </a:cubicBezTo>
                <a:cubicBezTo>
                  <a:pt x="3818112" y="1384628"/>
                  <a:pt x="3818619" y="1312637"/>
                  <a:pt x="3799115" y="1273628"/>
                </a:cubicBezTo>
                <a:cubicBezTo>
                  <a:pt x="3793264" y="1261926"/>
                  <a:pt x="3784600" y="1251857"/>
                  <a:pt x="3777343" y="1240971"/>
                </a:cubicBezTo>
                <a:cubicBezTo>
                  <a:pt x="3752077" y="1165168"/>
                  <a:pt x="3784532" y="1246311"/>
                  <a:pt x="3744686" y="1186542"/>
                </a:cubicBezTo>
                <a:cubicBezTo>
                  <a:pt x="3735685" y="1173040"/>
                  <a:pt x="3731916" y="1156502"/>
                  <a:pt x="3722915" y="1143000"/>
                </a:cubicBezTo>
                <a:cubicBezTo>
                  <a:pt x="3710505" y="1124386"/>
                  <a:pt x="3685956" y="1111104"/>
                  <a:pt x="3668486" y="1099457"/>
                </a:cubicBezTo>
                <a:cubicBezTo>
                  <a:pt x="3660244" y="1050003"/>
                  <a:pt x="3663088" y="1017859"/>
                  <a:pt x="3624943" y="979714"/>
                </a:cubicBezTo>
                <a:cubicBezTo>
                  <a:pt x="3613468" y="968239"/>
                  <a:pt x="3595914" y="965199"/>
                  <a:pt x="3581400" y="957942"/>
                </a:cubicBezTo>
                <a:cubicBezTo>
                  <a:pt x="3537521" y="870183"/>
                  <a:pt x="3582183" y="948035"/>
                  <a:pt x="3537858" y="892628"/>
                </a:cubicBezTo>
                <a:cubicBezTo>
                  <a:pt x="3531201" y="884307"/>
                  <a:pt x="3469396" y="792558"/>
                  <a:pt x="3439886" y="772885"/>
                </a:cubicBezTo>
                <a:cubicBezTo>
                  <a:pt x="3408802" y="752162"/>
                  <a:pt x="3374572" y="736600"/>
                  <a:pt x="3341915" y="718457"/>
                </a:cubicBezTo>
                <a:cubicBezTo>
                  <a:pt x="3318907" y="683946"/>
                  <a:pt x="3292108" y="639124"/>
                  <a:pt x="3254829" y="620485"/>
                </a:cubicBezTo>
                <a:lnTo>
                  <a:pt x="3211286" y="598714"/>
                </a:lnTo>
                <a:cubicBezTo>
                  <a:pt x="3204029" y="591457"/>
                  <a:pt x="3198316" y="582222"/>
                  <a:pt x="3189515" y="576942"/>
                </a:cubicBezTo>
                <a:cubicBezTo>
                  <a:pt x="3179676" y="571038"/>
                  <a:pt x="3165818" y="573225"/>
                  <a:pt x="3156858" y="566057"/>
                </a:cubicBezTo>
                <a:cubicBezTo>
                  <a:pt x="3146642" y="557884"/>
                  <a:pt x="3142343" y="544286"/>
                  <a:pt x="3135086" y="533400"/>
                </a:cubicBezTo>
                <a:cubicBezTo>
                  <a:pt x="3113333" y="468141"/>
                  <a:pt x="3141019" y="521252"/>
                  <a:pt x="3048000" y="478971"/>
                </a:cubicBezTo>
                <a:cubicBezTo>
                  <a:pt x="3031484" y="471464"/>
                  <a:pt x="3020210" y="455315"/>
                  <a:pt x="3004458" y="446314"/>
                </a:cubicBezTo>
                <a:cubicBezTo>
                  <a:pt x="2994495" y="440621"/>
                  <a:pt x="2982063" y="440560"/>
                  <a:pt x="2971800" y="435428"/>
                </a:cubicBezTo>
                <a:cubicBezTo>
                  <a:pt x="2862480" y="380769"/>
                  <a:pt x="3029188" y="449137"/>
                  <a:pt x="2895600" y="391885"/>
                </a:cubicBezTo>
                <a:cubicBezTo>
                  <a:pt x="2867121" y="379680"/>
                  <a:pt x="2789156" y="362553"/>
                  <a:pt x="2775858" y="359228"/>
                </a:cubicBezTo>
                <a:cubicBezTo>
                  <a:pt x="2761344" y="355599"/>
                  <a:pt x="2745697" y="355033"/>
                  <a:pt x="2732315" y="348342"/>
                </a:cubicBezTo>
                <a:cubicBezTo>
                  <a:pt x="2717801" y="341085"/>
                  <a:pt x="2704167" y="331702"/>
                  <a:pt x="2688772" y="326571"/>
                </a:cubicBezTo>
                <a:cubicBezTo>
                  <a:pt x="2660385" y="317109"/>
                  <a:pt x="2630842" y="311528"/>
                  <a:pt x="2601686" y="304800"/>
                </a:cubicBezTo>
                <a:cubicBezTo>
                  <a:pt x="2556798" y="294441"/>
                  <a:pt x="2545630" y="295602"/>
                  <a:pt x="2503715" y="283028"/>
                </a:cubicBezTo>
                <a:cubicBezTo>
                  <a:pt x="2481734" y="276434"/>
                  <a:pt x="2438400" y="261257"/>
                  <a:pt x="2438400" y="261257"/>
                </a:cubicBezTo>
                <a:cubicBezTo>
                  <a:pt x="2390456" y="229293"/>
                  <a:pt x="2421682" y="244822"/>
                  <a:pt x="2362200" y="228600"/>
                </a:cubicBezTo>
                <a:cubicBezTo>
                  <a:pt x="2336714" y="221649"/>
                  <a:pt x="2311302" y="214419"/>
                  <a:pt x="2286000" y="206828"/>
                </a:cubicBezTo>
                <a:cubicBezTo>
                  <a:pt x="2275009" y="203531"/>
                  <a:pt x="2264632" y="197995"/>
                  <a:pt x="2253343" y="195942"/>
                </a:cubicBezTo>
                <a:cubicBezTo>
                  <a:pt x="2114717" y="170738"/>
                  <a:pt x="2164629" y="202145"/>
                  <a:pt x="1970315" y="163285"/>
                </a:cubicBezTo>
                <a:cubicBezTo>
                  <a:pt x="1937281" y="156679"/>
                  <a:pt x="1851785" y="140479"/>
                  <a:pt x="1828800" y="130628"/>
                </a:cubicBezTo>
                <a:cubicBezTo>
                  <a:pt x="1738849" y="92078"/>
                  <a:pt x="1779409" y="104674"/>
                  <a:pt x="1709058" y="87085"/>
                </a:cubicBezTo>
                <a:cubicBezTo>
                  <a:pt x="1698172" y="79828"/>
                  <a:pt x="1688812" y="69451"/>
                  <a:pt x="1676400" y="65314"/>
                </a:cubicBezTo>
                <a:cubicBezTo>
                  <a:pt x="1651967" y="57170"/>
                  <a:pt x="1523913" y="44742"/>
                  <a:pt x="1513115" y="43542"/>
                </a:cubicBezTo>
                <a:cubicBezTo>
                  <a:pt x="1410568" y="17907"/>
                  <a:pt x="1533003" y="46029"/>
                  <a:pt x="1338943" y="21771"/>
                </a:cubicBezTo>
                <a:cubicBezTo>
                  <a:pt x="1317077" y="19038"/>
                  <a:pt x="1284430" y="7229"/>
                  <a:pt x="1262743" y="0"/>
                </a:cubicBezTo>
                <a:lnTo>
                  <a:pt x="914400" y="10885"/>
                </a:lnTo>
                <a:cubicBezTo>
                  <a:pt x="673283" y="22100"/>
                  <a:pt x="836386" y="23586"/>
                  <a:pt x="751115" y="32657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2" name="Dowolny kształt 28671"/>
          <p:cNvSpPr/>
          <p:nvPr/>
        </p:nvSpPr>
        <p:spPr bwMode="auto">
          <a:xfrm>
            <a:off x="6172200" y="1382486"/>
            <a:ext cx="693131" cy="631371"/>
          </a:xfrm>
          <a:custGeom>
            <a:avLst/>
            <a:gdLst>
              <a:gd name="connsiteX0" fmla="*/ 87086 w 693131"/>
              <a:gd name="connsiteY0" fmla="*/ 87085 h 631371"/>
              <a:gd name="connsiteX1" fmla="*/ 21771 w 693131"/>
              <a:gd name="connsiteY1" fmla="*/ 141514 h 631371"/>
              <a:gd name="connsiteX2" fmla="*/ 0 w 693131"/>
              <a:gd name="connsiteY2" fmla="*/ 206828 h 631371"/>
              <a:gd name="connsiteX3" fmla="*/ 10886 w 693131"/>
              <a:gd name="connsiteY3" fmla="*/ 489857 h 631371"/>
              <a:gd name="connsiteX4" fmla="*/ 87086 w 693131"/>
              <a:gd name="connsiteY4" fmla="*/ 566057 h 631371"/>
              <a:gd name="connsiteX5" fmla="*/ 119743 w 693131"/>
              <a:gd name="connsiteY5" fmla="*/ 587828 h 631371"/>
              <a:gd name="connsiteX6" fmla="*/ 261257 w 693131"/>
              <a:gd name="connsiteY6" fmla="*/ 620485 h 631371"/>
              <a:gd name="connsiteX7" fmla="*/ 381000 w 693131"/>
              <a:gd name="connsiteY7" fmla="*/ 631371 h 631371"/>
              <a:gd name="connsiteX8" fmla="*/ 555171 w 693131"/>
              <a:gd name="connsiteY8" fmla="*/ 609600 h 631371"/>
              <a:gd name="connsiteX9" fmla="*/ 587829 w 693131"/>
              <a:gd name="connsiteY9" fmla="*/ 587828 h 631371"/>
              <a:gd name="connsiteX10" fmla="*/ 642257 w 693131"/>
              <a:gd name="connsiteY10" fmla="*/ 500743 h 631371"/>
              <a:gd name="connsiteX11" fmla="*/ 653143 w 693131"/>
              <a:gd name="connsiteY11" fmla="*/ 457200 h 631371"/>
              <a:gd name="connsiteX12" fmla="*/ 674914 w 693131"/>
              <a:gd name="connsiteY12" fmla="*/ 424543 h 631371"/>
              <a:gd name="connsiteX13" fmla="*/ 674914 w 693131"/>
              <a:gd name="connsiteY13" fmla="*/ 130628 h 631371"/>
              <a:gd name="connsiteX14" fmla="*/ 631371 w 693131"/>
              <a:gd name="connsiteY14" fmla="*/ 76200 h 631371"/>
              <a:gd name="connsiteX15" fmla="*/ 576943 w 693131"/>
              <a:gd name="connsiteY15" fmla="*/ 32657 h 631371"/>
              <a:gd name="connsiteX16" fmla="*/ 402771 w 693131"/>
              <a:gd name="connsiteY16" fmla="*/ 0 h 631371"/>
              <a:gd name="connsiteX17" fmla="*/ 195943 w 693131"/>
              <a:gd name="connsiteY17" fmla="*/ 10885 h 631371"/>
              <a:gd name="connsiteX18" fmla="*/ 130629 w 693131"/>
              <a:gd name="connsiteY18" fmla="*/ 32657 h 631371"/>
              <a:gd name="connsiteX19" fmla="*/ 87086 w 693131"/>
              <a:gd name="connsiteY19" fmla="*/ 87085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3131" h="631371">
                <a:moveTo>
                  <a:pt x="87086" y="87085"/>
                </a:moveTo>
                <a:cubicBezTo>
                  <a:pt x="68943" y="105228"/>
                  <a:pt x="38440" y="118594"/>
                  <a:pt x="21771" y="141514"/>
                </a:cubicBezTo>
                <a:cubicBezTo>
                  <a:pt x="8273" y="160074"/>
                  <a:pt x="0" y="206828"/>
                  <a:pt x="0" y="206828"/>
                </a:cubicBezTo>
                <a:cubicBezTo>
                  <a:pt x="3629" y="301171"/>
                  <a:pt x="4390" y="395668"/>
                  <a:pt x="10886" y="489857"/>
                </a:cubicBezTo>
                <a:cubicBezTo>
                  <a:pt x="14118" y="536720"/>
                  <a:pt x="48544" y="540363"/>
                  <a:pt x="87086" y="566057"/>
                </a:cubicBezTo>
                <a:cubicBezTo>
                  <a:pt x="97972" y="573314"/>
                  <a:pt x="107332" y="583691"/>
                  <a:pt x="119743" y="587828"/>
                </a:cubicBezTo>
                <a:cubicBezTo>
                  <a:pt x="170747" y="604830"/>
                  <a:pt x="195192" y="614479"/>
                  <a:pt x="261257" y="620485"/>
                </a:cubicBezTo>
                <a:lnTo>
                  <a:pt x="381000" y="631371"/>
                </a:lnTo>
                <a:cubicBezTo>
                  <a:pt x="439057" y="624114"/>
                  <a:pt x="497917" y="621653"/>
                  <a:pt x="555171" y="609600"/>
                </a:cubicBezTo>
                <a:cubicBezTo>
                  <a:pt x="567974" y="606905"/>
                  <a:pt x="578578" y="597079"/>
                  <a:pt x="587829" y="587828"/>
                </a:cubicBezTo>
                <a:cubicBezTo>
                  <a:pt x="608378" y="567279"/>
                  <a:pt x="631910" y="528336"/>
                  <a:pt x="642257" y="500743"/>
                </a:cubicBezTo>
                <a:cubicBezTo>
                  <a:pt x="647510" y="486735"/>
                  <a:pt x="647250" y="470951"/>
                  <a:pt x="653143" y="457200"/>
                </a:cubicBezTo>
                <a:cubicBezTo>
                  <a:pt x="658297" y="445175"/>
                  <a:pt x="667657" y="435429"/>
                  <a:pt x="674914" y="424543"/>
                </a:cubicBezTo>
                <a:cubicBezTo>
                  <a:pt x="704939" y="304444"/>
                  <a:pt x="692712" y="370901"/>
                  <a:pt x="674914" y="130628"/>
                </a:cubicBezTo>
                <a:cubicBezTo>
                  <a:pt x="671108" y="79240"/>
                  <a:pt x="670659" y="89295"/>
                  <a:pt x="631371" y="76200"/>
                </a:cubicBezTo>
                <a:cubicBezTo>
                  <a:pt x="613274" y="58103"/>
                  <a:pt x="601663" y="43644"/>
                  <a:pt x="576943" y="32657"/>
                </a:cubicBezTo>
                <a:cubicBezTo>
                  <a:pt x="509259" y="2575"/>
                  <a:pt x="483256" y="8048"/>
                  <a:pt x="402771" y="0"/>
                </a:cubicBezTo>
                <a:cubicBezTo>
                  <a:pt x="333828" y="3628"/>
                  <a:pt x="264489" y="2659"/>
                  <a:pt x="195943" y="10885"/>
                </a:cubicBezTo>
                <a:cubicBezTo>
                  <a:pt x="173157" y="13619"/>
                  <a:pt x="130629" y="32657"/>
                  <a:pt x="130629" y="32657"/>
                </a:cubicBezTo>
                <a:cubicBezTo>
                  <a:pt x="84520" y="78766"/>
                  <a:pt x="105229" y="68942"/>
                  <a:pt x="87086" y="8708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3" name="Elipsa 28672"/>
          <p:cNvSpPr/>
          <p:nvPr/>
        </p:nvSpPr>
        <p:spPr bwMode="auto">
          <a:xfrm>
            <a:off x="6660232" y="2340429"/>
            <a:ext cx="1800200" cy="30098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6" name="Elipsa 28675"/>
          <p:cNvSpPr/>
          <p:nvPr/>
        </p:nvSpPr>
        <p:spPr bwMode="auto">
          <a:xfrm>
            <a:off x="9540552" y="2340429"/>
            <a:ext cx="720080" cy="8725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678" name="Strzałka w prawo 28677"/>
          <p:cNvSpPr/>
          <p:nvPr/>
        </p:nvSpPr>
        <p:spPr bwMode="auto">
          <a:xfrm>
            <a:off x="8426558" y="-173457"/>
            <a:ext cx="412981" cy="876111"/>
          </a:xfrm>
          <a:prstGeom prst="rightArrow">
            <a:avLst>
              <a:gd name="adj1" fmla="val 3509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6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6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6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6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z="3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smtClean="0"/>
              <a:t>KONIEC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158463" cy="4320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543800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Zapożyczenie z wojskowości, podobnie jak: misja, taktyka, służba liniowa, front, i w odniesieniu do organizacji oznacza koncepcję działania rozwojowego - formułowania  celów przedsiębiorstwa, ich modyfikacji w związku z otoczeniem, określania koniecznych  zasobów i środków oraz sposobów ich optymalnego wykorzystanie,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Uproszczając strategia to stworzona (tzn. wypracowana, ale z pewną dozą twórczego irracjonalizmu, intuicji) optymistyczna i akceptowalna przez wszystkich pracowników recepta na sukces przedsiębiorstwa w długim okresie czasu. Strategia tworzy duch i osobowość firmy lub organizacji (</a:t>
            </a:r>
            <a:r>
              <a:rPr lang="pl-PL" altLang="pl-PL" sz="2100" i="1" dirty="0" err="1" smtClean="0"/>
              <a:t>corporate</a:t>
            </a:r>
            <a:r>
              <a:rPr lang="pl-PL" altLang="pl-PL" sz="2100" i="1" dirty="0" smtClean="0"/>
              <a:t> </a:t>
            </a:r>
            <a:r>
              <a:rPr lang="pl-PL" altLang="pl-PL" sz="2100" i="1" dirty="0" err="1" smtClean="0"/>
              <a:t>identity</a:t>
            </a:r>
            <a:r>
              <a:rPr lang="pl-PL" altLang="pl-PL" sz="2100" i="1" dirty="0" smtClean="0"/>
              <a:t> &amp; </a:t>
            </a:r>
            <a:r>
              <a:rPr lang="pl-PL" altLang="pl-PL" sz="2100" i="1" dirty="0" err="1" smtClean="0"/>
              <a:t>personality</a:t>
            </a:r>
            <a:r>
              <a:rPr lang="pl-PL" altLang="pl-PL" sz="2100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352730" cy="2397125"/>
          </a:xfrm>
        </p:spPr>
        <p:txBody>
          <a:bodyPr/>
          <a:lstStyle/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Nie jest to jednocześnie: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4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Program działań dostosowawczych, reakcja na krótkookresowe fluktuacje i zaburzenia zewnętrzne i wewnętrzne.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b="1" dirty="0" smtClean="0"/>
              <a:t>	Strategia dotyczy kursu statku, a nie falowania morza.</a:t>
            </a:r>
            <a:endParaRPr lang="pl-PL" altLang="pl-PL" sz="18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 startAt="2"/>
            </a:pPr>
            <a:r>
              <a:rPr lang="pl-PL" altLang="pl-PL" sz="1800" dirty="0" smtClean="0"/>
              <a:t>Typowy plan liczbowo i terminowo ujmujący zadania na dwa, trzy lata.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	</a:t>
            </a:r>
            <a:r>
              <a:rPr lang="pl-PL" altLang="pl-PL" sz="1800" b="1" dirty="0" smtClean="0"/>
              <a:t>Strategia to jakościowa koncepcja przyszłości organizacji.</a:t>
            </a:r>
            <a:endParaRPr lang="pl-PL" altLang="pl-PL" sz="18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 startAt="3"/>
            </a:pPr>
            <a:r>
              <a:rPr lang="pl-PL" altLang="pl-PL" sz="1800" dirty="0" smtClean="0"/>
              <a:t>Zbiór intencji i pobożnych życzeń.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None/>
            </a:pPr>
            <a:r>
              <a:rPr lang="pl-PL" altLang="pl-PL" sz="1800" dirty="0" smtClean="0"/>
              <a:t>	</a:t>
            </a:r>
            <a:r>
              <a:rPr lang="pl-PL" altLang="pl-PL" sz="1800" b="1" dirty="0" smtClean="0"/>
              <a:t>Strategia ma walor wykonalności, nawet jeśli ambicje organizacji są ogromne.</a:t>
            </a:r>
            <a:endParaRPr lang="pl-PL" altLang="pl-PL" sz="1800" dirty="0" smtClean="0"/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 startAt="4"/>
            </a:pPr>
            <a:r>
              <a:rPr lang="pl-PL" altLang="pl-PL" sz="1800" dirty="0" smtClean="0"/>
              <a:t>Zestaw idei i koncepcji stworzonych i realizowanych w wąskim gronie kierownictwa firmy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800" dirty="0" smtClean="0"/>
              <a:t>	</a:t>
            </a:r>
            <a:r>
              <a:rPr lang="pl-PL" altLang="pl-PL" sz="1800" b="1" dirty="0" smtClean="0"/>
              <a:t>Strategia to koncepcja działania angażująca i rozumiana przez szeroko pojmowaną kadrę zarządczą i szeregową</a:t>
            </a:r>
            <a:r>
              <a:rPr lang="pl-PL" altLang="pl-PL" sz="1800" dirty="0" smtClean="0"/>
              <a:t>) dzięki jej współtworzeniu i w konsekwencji utożsamianiu się z nią.</a:t>
            </a:r>
          </a:p>
          <a:p>
            <a:pPr marL="619125" indent="-619125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endParaRPr lang="pl-PL" altLang="pl-PL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01000" cy="2397125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900" dirty="0" smtClean="0"/>
              <a:t>Koncepcje strategii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dirty="0" smtClean="0"/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pl-PL" altLang="pl-PL" sz="1700" dirty="0" smtClean="0"/>
              <a:t>racjonalizm strategiczny</a:t>
            </a:r>
          </a:p>
          <a:p>
            <a:pPr marL="630238" lvl="1" indent="-268288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700" dirty="0" smtClean="0"/>
              <a:t>i.	ujęcie planistyczne (tradycyjne i najbardziej popularne)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u="sng" dirty="0" smtClean="0"/>
              <a:t>Strategia to tworzenie i wykonywanie planu działania</a:t>
            </a:r>
            <a:r>
              <a:rPr lang="pl-PL" altLang="pl-PL" sz="1600" dirty="0" smtClean="0"/>
              <a:t>.</a:t>
            </a:r>
            <a:endParaRPr lang="pl-PL" altLang="pl-PL" sz="1600" u="sng" dirty="0" smtClean="0"/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dirty="0" smtClean="0"/>
              <a:t>Założenie, że organizacje dzięki planom strategicznym mogą kształtować swoją przyszłość w racjonalny i planowy sposób, co pozwalają na osiągnięcie przewagi konkurencyjnej. Centralne miejsce zajmuje tutaj metoda SWOT.</a:t>
            </a:r>
          </a:p>
          <a:p>
            <a:pPr marL="630238" lvl="1" indent="-268288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pl-PL" altLang="pl-PL" sz="1700" dirty="0" smtClean="0"/>
              <a:t>ii.	 ujęcie pozycyjne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u="sng" dirty="0" smtClean="0"/>
              <a:t>Strategia to określenie pozycji organizacji względem otoczenia</a:t>
            </a:r>
            <a:r>
              <a:rPr lang="pl-PL" altLang="pl-PL" sz="1600" dirty="0" smtClean="0"/>
              <a:t>.</a:t>
            </a:r>
          </a:p>
          <a:p>
            <a:pPr marL="812800" lvl="2" indent="-3175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dirty="0" smtClean="0"/>
              <a:t>Założenie, że osiągnięcie przewagi konkurencyjnej wymaga stosowania analitycznych i racjonalnych ocen rynku i organizacji  oraz odrzucenia intuicji  menedżera. Stosowane narzędzia: macierz BCG, krzywa doświadczenia, segmentację, macierz atrakcyjności (</a:t>
            </a:r>
            <a:r>
              <a:rPr lang="pl-PL" altLang="pl-PL" sz="1600" dirty="0" err="1" smtClean="0"/>
              <a:t>McKinseya</a:t>
            </a:r>
            <a:r>
              <a:rPr lang="pl-PL" altLang="pl-PL" sz="1600" dirty="0" smtClean="0"/>
              <a:t>, GE), analiza grzebieniowa, macierz ADL, macierz </a:t>
            </a:r>
            <a:r>
              <a:rPr lang="pl-PL" altLang="pl-PL" sz="1600" dirty="0" err="1" smtClean="0"/>
              <a:t>Hofera</a:t>
            </a:r>
            <a:r>
              <a:rPr lang="pl-PL" altLang="pl-PL" sz="1600" dirty="0" smtClean="0"/>
              <a:t>, profil ekonomiczny sektora, macierz szans/zagrożeń, model „pięciu sił” Portera.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Strategia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001000" cy="2397125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900" dirty="0" smtClean="0"/>
              <a:t>Koncepcje strategii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800" dirty="0" smtClean="0"/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pl-PL" altLang="pl-PL" sz="1700" dirty="0" smtClean="0"/>
              <a:t>intuicjonizm strategiczny</a:t>
            </a:r>
          </a:p>
          <a:p>
            <a:pPr marL="630238" lvl="1" indent="-268288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500" dirty="0" smtClean="0"/>
              <a:t>ujęcie zasobowe i kompetencyjne lub </a:t>
            </a:r>
            <a:r>
              <a:rPr lang="pl-PL" altLang="pl-PL" sz="1500" dirty="0" err="1" smtClean="0"/>
              <a:t>inkrementalistyczne</a:t>
            </a:r>
            <a:endParaRPr lang="pl-PL" altLang="pl-PL" sz="1500" dirty="0" smtClean="0"/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u="sng" dirty="0" smtClean="0"/>
              <a:t>Strategia to wzorzec działania, unikalne zasoby i umiejętności.</a:t>
            </a:r>
            <a:endParaRPr lang="pl-PL" altLang="pl-PL" sz="1600" dirty="0" smtClean="0"/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dirty="0" smtClean="0"/>
              <a:t>Bazuje na poszukiwania źródeł sukcesu w konfiguracji własnych zasobów i kluczowych umiejętności. Oznacza to traktowanie strategii jako sztuki, której tworzywem są najczęściej niematerialne - miękkie - zasoby oraz ulotne kompetencje</a:t>
            </a:r>
            <a:r>
              <a:rPr lang="pl-PL" altLang="pl-PL" sz="1500" dirty="0" smtClean="0"/>
              <a:t>.</a:t>
            </a:r>
          </a:p>
          <a:p>
            <a:pPr marL="630238" lvl="1" indent="-268288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500" dirty="0" smtClean="0"/>
              <a:t>ujęcie ewolucyjne lub behawioralne</a:t>
            </a:r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u="sng" dirty="0" smtClean="0"/>
              <a:t>Strategia to samoidentyfikacja i kształtowanie własnego „ja”</a:t>
            </a:r>
            <a:r>
              <a:rPr lang="pl-PL" altLang="pl-PL" sz="1600" dirty="0" smtClean="0"/>
              <a:t>.</a:t>
            </a:r>
          </a:p>
          <a:p>
            <a:pPr marL="809625" lvl="2" indent="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1600" dirty="0" smtClean="0"/>
              <a:t>Postuluje tworzenie strategii bez formalnych zasad jako efektu pracy skutecznego menedżera, który działając w oparciu o swoją wiedzę, doświadczenie i intuicję wybiera te segmenty otoczenia, produktowe i technologiczne, które organizacja może zdominować (zdobyć  przewagę konkurencyjną). Oznacza to jednocześnie większe ryzyko, natomiast organizacje tak działające mają strategię - niezwerbalizowane i podlegające ciągłym zmianom, co utrudnia jej poznanie.</a:t>
            </a:r>
            <a:r>
              <a:rPr lang="pl-PL" altLang="pl-PL" sz="1500" dirty="0" smtClean="0"/>
              <a:t> </a:t>
            </a:r>
          </a:p>
          <a:p>
            <a:pPr marL="182563" indent="-182563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endParaRPr lang="pl-PL" altLang="pl-PL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001000" cy="828675"/>
          </a:xfrm>
        </p:spPr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Proces informacyjno-decyzyjny, którego celem jest rozstrzygnięcie o kluczowych problemach organizacji i o jej rozwoju ze szczególnym uwzględnieniem oddziaływania otoczenia i węzłowych czynników własnego potencjału wytwórczego.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100" dirty="0" smtClean="0"/>
              <a:t>Innymi słowami jest to całościowa koncepcją zarządzania, która w obliczu burzliwości otoczenia zmierza do przeciwdziałania negatywnym trendom zewnętrznym i znalezienia skutecznej przewagi konkurencyjnej zapewniającej przetrwanie i realizację celów organizacji.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000" dirty="0" smtClean="0"/>
              <a:t>Organizacje powoływane na czas nieokreślony mają własny </a:t>
            </a:r>
            <a:r>
              <a:rPr lang="pl-PL" altLang="pl-PL" sz="2000" b="1" dirty="0" smtClean="0"/>
              <a:t>cel</a:t>
            </a:r>
            <a:r>
              <a:rPr lang="pl-PL" altLang="pl-PL" sz="2000" dirty="0" smtClean="0"/>
              <a:t>, niezależny od wizji, misji bądź celów, dla których zostały powołane - </a:t>
            </a:r>
            <a:r>
              <a:rPr lang="pl-PL" altLang="pl-PL" sz="2000" b="1" dirty="0" smtClean="0"/>
              <a:t>przetrwać jak najdłużej w zmiennym środowisku</a:t>
            </a:r>
            <a:r>
              <a:rPr lang="pl-PL" altLang="pl-PL" sz="2000" dirty="0" smtClean="0"/>
              <a:t>. </a:t>
            </a:r>
          </a:p>
          <a:p>
            <a:pPr eaLnBrk="1" hangingPunct="1"/>
            <a:r>
              <a:rPr lang="pl-PL" altLang="pl-PL" sz="2000" dirty="0" smtClean="0"/>
              <a:t>Organizacja tworzy wartości dla jej </a:t>
            </a:r>
            <a:r>
              <a:rPr lang="pl-PL" altLang="pl-PL" sz="2000" b="1" dirty="0" smtClean="0"/>
              <a:t>interesariuszy</a:t>
            </a:r>
            <a:r>
              <a:rPr lang="pl-PL" altLang="pl-PL" sz="2000" dirty="0" smtClean="0"/>
              <a:t> – klientów, udziałowców, pracowników, kadry zarządczej, władz państwowych i samorządowych oraz organizacji pozarządowych oraz wymieniający z nimi te wartości na inne wartości (np. zasoby, akceptację społeczną) niezbędne jej do przetrwania i rozwoju. </a:t>
            </a:r>
          </a:p>
          <a:p>
            <a:pPr eaLnBrk="1" hangingPunct="1"/>
            <a:r>
              <a:rPr lang="pl-PL" altLang="pl-PL" sz="2000" dirty="0" smtClean="0"/>
              <a:t>Organizacje gospodarcze i wiele organizacji społecznych konkuruje z innymi podmiotami.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900" b="1" smtClean="0"/>
              <a:t>Terminologia i metodologia</a:t>
            </a:r>
            <a:br>
              <a:rPr lang="pl-PL" altLang="pl-PL" sz="1900" b="1" smtClean="0"/>
            </a:br>
            <a:r>
              <a:rPr lang="pl-PL" altLang="pl-PL" sz="2500" smtClean="0"/>
              <a:t>Zarządzanie strategiczne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01000" cy="4968875"/>
          </a:xfrm>
        </p:spPr>
        <p:txBody>
          <a:bodyPr/>
          <a:lstStyle/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Formułowanie wizji, misji i celów strategicznych organizacji,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Konkretyzację strategii, zazwyczaj do postaci polityki kierownictwa,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Zapewnienie kluczowych zasobów: finansowanie organizacji, zapewnienie personelu, kształtowanie harmonijnych relacji z kluczowymi kontrahentami społecznymi,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Formułowanie strategii walki konkurencyjnej i kierowanie (albo co najmniej nadzór nad) realizacją tej strategii,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Zarządzanie ryzykiem, często zaliczane do zarządzania finansowego,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Zarządzanie zmianą,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Zarządzanie rozwojem organizacji,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Zarządzanie kryzysowe,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Zarządzanie wartością organizacji,</a:t>
            </a:r>
          </a:p>
          <a:p>
            <a:pPr marL="412750" indent="-412750" eaLnBrk="1" hangingPunct="1">
              <a:lnSpc>
                <a:spcPct val="95000"/>
              </a:lnSpc>
              <a:buClr>
                <a:schemeClr val="tx1"/>
              </a:buClr>
              <a:buFontTx/>
              <a:buAutoNum type="romanLcPeriod"/>
            </a:pPr>
            <a:r>
              <a:rPr lang="pl-PL" altLang="pl-PL" sz="1800" dirty="0" smtClean="0"/>
              <a:t>Formułowanie polityki przejęć i fuzji oraz realizacja tej polityki.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 dużo akt — szablon projektu">
  <a:themeElements>
    <a:clrScheme name="Za dużo akt — szablon projek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 dużo akt — szablon projekt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Za dużo akt — szablon projek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 dużo akt — szablon projek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 dużo akt — szablon projek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en-US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 dużo akt — szablon projektu</Template>
  <TotalTime>0</TotalTime>
  <Words>1914</Words>
  <Application>Microsoft Office PowerPoint</Application>
  <PresentationFormat>Pokaz na ekranie (4:3)</PresentationFormat>
  <Paragraphs>433</Paragraphs>
  <Slides>27</Slides>
  <Notes>18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Trebuchet MS</vt:lpstr>
      <vt:lpstr>Wingdings</vt:lpstr>
      <vt:lpstr>Verdana</vt:lpstr>
      <vt:lpstr>Za dużo akt — szablon projektu</vt:lpstr>
      <vt:lpstr>Profil</vt:lpstr>
      <vt:lpstr>Dokument</vt:lpstr>
      <vt:lpstr>Document</vt:lpstr>
      <vt:lpstr> </vt:lpstr>
      <vt:lpstr> </vt:lpstr>
      <vt:lpstr>Terminologia i metodologia Strategia</vt:lpstr>
      <vt:lpstr>Terminologia i metodologia Strategia</vt:lpstr>
      <vt:lpstr>Terminologia i metodologia Strategia</vt:lpstr>
      <vt:lpstr>Terminologia i metodologia Strategia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Zarządzanie strategiczne</vt:lpstr>
      <vt:lpstr>Terminologia i metodologia Strategia i zarządzanie strategiczne</vt:lpstr>
      <vt:lpstr>Terminologia i metodologia Strategia i zarządzanie strategiczne</vt:lpstr>
      <vt:lpstr>Terminologia i metodologia Strategia i zarządzanie strategiczne</vt:lpstr>
      <vt:lpstr>Terminologia i metodologia Strategia i zarządzanie strategiczne</vt:lpstr>
      <vt:lpstr>Metodyka opracowania strategii Analiza SWOT - zasady</vt:lpstr>
      <vt:lpstr>Metodyka opracowania strategii Analiza SWOT - zasady</vt:lpstr>
      <vt:lpstr>Metodyka opracowania strategii Analiza SWOT - zasady</vt:lpstr>
      <vt:lpstr>Metodyka opracowania strategii Analiza SWOT - zasady</vt:lpstr>
      <vt:lpstr>Metodyka opracowania strategii Analiza SWOT - zasady</vt:lpstr>
      <vt:lpstr>Metodyka opracowania strategii Analiza otoczenia - zasady</vt:lpstr>
      <vt:lpstr>Metodyka opracowania strategii Analiza otoczenia - zasady</vt:lpstr>
      <vt:lpstr>Strategia w PTI  Krótka historia na jeden slajd</vt:lpstr>
      <vt:lpstr>Konkluzja 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20</cp:revision>
  <dcterms:created xsi:type="dcterms:W3CDTF">2007-05-08T09:07:47Z</dcterms:created>
  <dcterms:modified xsi:type="dcterms:W3CDTF">2015-02-22T08:18:25Z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TC011594411045</vt:lpwstr>
  </property>
</Properties>
</file>